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7" r:id="rId2"/>
    <p:sldId id="286" r:id="rId3"/>
    <p:sldId id="256" r:id="rId4"/>
    <p:sldId id="287" r:id="rId5"/>
    <p:sldId id="258" r:id="rId6"/>
    <p:sldId id="259" r:id="rId7"/>
    <p:sldId id="288" r:id="rId8"/>
    <p:sldId id="262" r:id="rId9"/>
    <p:sldId id="263" r:id="rId10"/>
    <p:sldId id="261" r:id="rId11"/>
    <p:sldId id="280" r:id="rId12"/>
    <p:sldId id="281" r:id="rId13"/>
    <p:sldId id="282" r:id="rId14"/>
    <p:sldId id="264" r:id="rId15"/>
    <p:sldId id="272" r:id="rId16"/>
    <p:sldId id="260" r:id="rId17"/>
    <p:sldId id="274" r:id="rId18"/>
    <p:sldId id="275" r:id="rId19"/>
    <p:sldId id="276" r:id="rId20"/>
    <p:sldId id="278" r:id="rId21"/>
    <p:sldId id="277" r:id="rId22"/>
    <p:sldId id="273" r:id="rId23"/>
    <p:sldId id="289" r:id="rId24"/>
    <p:sldId id="279" r:id="rId25"/>
    <p:sldId id="283" r:id="rId26"/>
    <p:sldId id="285" r:id="rId27"/>
    <p:sldId id="284" r:id="rId28"/>
    <p:sldId id="270" r:id="rId29"/>
    <p:sldId id="265" r:id="rId30"/>
    <p:sldId id="266" r:id="rId31"/>
    <p:sldId id="267" r:id="rId32"/>
    <p:sldId id="268" r:id="rId33"/>
    <p:sldId id="271" r:id="rId34"/>
    <p:sldId id="269"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p:cViewPr varScale="1">
        <p:scale>
          <a:sx n="128" d="100"/>
          <a:sy n="128" d="100"/>
        </p:scale>
        <p:origin x="4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jpe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3.gif>
</file>

<file path=ppt/media/image4.gif>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0F8EF2-F055-F843-B652-0F4727434C7C}" type="datetimeFigureOut">
              <a:rPr lang="en-US" smtClean="0"/>
              <a:t>1/22/24</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156B8448-4454-B442-98C9-B7F027FE2551}"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85120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0F8EF2-F055-F843-B652-0F4727434C7C}" type="datetimeFigureOut">
              <a:rPr lang="en-US" smtClean="0"/>
              <a:t>1/22/24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6B8448-4454-B442-98C9-B7F027FE2551}"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772027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0F8EF2-F055-F843-B652-0F4727434C7C}" type="datetimeFigureOut">
              <a:rPr lang="en-US" smtClean="0"/>
              <a:t>1/22/24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6B8448-4454-B442-98C9-B7F027FE2551}"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2506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0F8EF2-F055-F843-B652-0F4727434C7C}" type="datetimeFigureOut">
              <a:rPr lang="en-US" smtClean="0"/>
              <a:t>1/22/24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6B8448-4454-B442-98C9-B7F027FE2551}"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93617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0F8EF2-F055-F843-B652-0F4727434C7C}" type="datetimeFigureOut">
              <a:rPr lang="en-US" smtClean="0"/>
              <a:t>1/22/24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6B8448-4454-B442-98C9-B7F027FE2551}"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028955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0F8EF2-F055-F843-B652-0F4727434C7C}" type="datetimeFigureOut">
              <a:rPr lang="en-US" smtClean="0"/>
              <a:t>1/22/24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6B8448-4454-B442-98C9-B7F027FE2551}"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98202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0F8EF2-F055-F843-B652-0F4727434C7C}" type="datetimeFigureOut">
              <a:rPr lang="en-US" smtClean="0"/>
              <a:t>1/22/24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56B8448-4454-B442-98C9-B7F027FE2551}"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54837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0F8EF2-F055-F843-B652-0F4727434C7C}" type="datetimeFigureOut">
              <a:rPr lang="en-US" smtClean="0"/>
              <a:t>1/22/24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56B8448-4454-B442-98C9-B7F027FE2551}"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3461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0F8EF2-F055-F843-B652-0F4727434C7C}" type="datetimeFigureOut">
              <a:rPr lang="en-US" smtClean="0"/>
              <a:t>1/22/24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56B8448-4454-B442-98C9-B7F027FE2551}" type="slidenum">
              <a:rPr lang="en-US" smtClean="0"/>
              <a:t>‹#›</a:t>
            </a:fld>
            <a:endParaRPr lang="en-US"/>
          </a:p>
        </p:txBody>
      </p:sp>
    </p:spTree>
    <p:extLst>
      <p:ext uri="{BB962C8B-B14F-4D97-AF65-F5344CB8AC3E}">
        <p14:creationId xmlns:p14="http://schemas.microsoft.com/office/powerpoint/2010/main" val="2008828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0F8EF2-F055-F843-B652-0F4727434C7C}" type="datetimeFigureOut">
              <a:rPr lang="en-US" smtClean="0"/>
              <a:t>1/22/24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6B8448-4454-B442-98C9-B7F027FE2551}"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047067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F40F8EF2-F055-F843-B652-0F4727434C7C}" type="datetimeFigureOut">
              <a:rPr lang="en-US" smtClean="0"/>
              <a:t>1/22/24</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156B8448-4454-B442-98C9-B7F027FE2551}"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61618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40F8EF2-F055-F843-B652-0F4727434C7C}" type="datetimeFigureOut">
              <a:rPr lang="en-US" smtClean="0"/>
              <a:t>1/22/24</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156B8448-4454-B442-98C9-B7F027FE2551}"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0247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26476-A57D-1594-4D72-8C39444A2A95}"/>
              </a:ext>
            </a:extLst>
          </p:cNvPr>
          <p:cNvSpPr>
            <a:spLocks noGrp="1"/>
          </p:cNvSpPr>
          <p:nvPr>
            <p:ph type="title"/>
          </p:nvPr>
        </p:nvSpPr>
        <p:spPr/>
        <p:txBody>
          <a:bodyPr/>
          <a:lstStyle/>
          <a:p>
            <a:r>
              <a:rPr lang="en-US" dirty="0"/>
              <a:t>Housekeeping:</a:t>
            </a:r>
          </a:p>
        </p:txBody>
      </p:sp>
      <p:sp>
        <p:nvSpPr>
          <p:cNvPr id="3" name="Content Placeholder 2">
            <a:extLst>
              <a:ext uri="{FF2B5EF4-FFF2-40B4-BE49-F238E27FC236}">
                <a16:creationId xmlns:a16="http://schemas.microsoft.com/office/drawing/2014/main" id="{A42EB586-08DD-F087-D4AE-7E7C68603E91}"/>
              </a:ext>
            </a:extLst>
          </p:cNvPr>
          <p:cNvSpPr>
            <a:spLocks noGrp="1"/>
          </p:cNvSpPr>
          <p:nvPr>
            <p:ph idx="1"/>
          </p:nvPr>
        </p:nvSpPr>
        <p:spPr>
          <a:xfrm>
            <a:off x="1" y="1853754"/>
            <a:ext cx="12192000" cy="4278689"/>
          </a:xfrm>
        </p:spPr>
        <p:txBody>
          <a:bodyPr>
            <a:normAutofit fontScale="92500"/>
          </a:bodyPr>
          <a:lstStyle/>
          <a:p>
            <a:r>
              <a:rPr lang="en-US" dirty="0"/>
              <a:t>We’re almost done! Things left and scheduling:</a:t>
            </a:r>
          </a:p>
          <a:p>
            <a:pPr lvl="1"/>
            <a:r>
              <a:rPr lang="en-US" dirty="0"/>
              <a:t>Exam – Dec 9. Theory and answering questions. No submission of code. </a:t>
            </a:r>
          </a:p>
          <a:p>
            <a:pPr lvl="2"/>
            <a:r>
              <a:rPr lang="en-US" dirty="0"/>
              <a:t>Hypothesis testing, estimates, regression/classification, data prep/exploration, </a:t>
            </a:r>
            <a:r>
              <a:rPr lang="en-US" dirty="0" err="1"/>
              <a:t>etc</a:t>
            </a:r>
            <a:r>
              <a:rPr lang="en-US" dirty="0"/>
              <a:t>…</a:t>
            </a:r>
          </a:p>
          <a:p>
            <a:pPr lvl="1"/>
            <a:r>
              <a:rPr lang="en-US" dirty="0"/>
              <a:t>Assignment 4 – Dec 2. One (larger) logistic regression problem. </a:t>
            </a:r>
          </a:p>
          <a:p>
            <a:pPr lvl="1"/>
            <a:r>
              <a:rPr lang="en-US" dirty="0"/>
              <a:t>Project – Dec 13. Open ended exploration and prediction. </a:t>
            </a:r>
          </a:p>
          <a:p>
            <a:pPr lvl="2"/>
            <a:r>
              <a:rPr lang="en-US" dirty="0"/>
              <a:t>In groups, so the work can be divided. </a:t>
            </a:r>
          </a:p>
          <a:p>
            <a:pPr lvl="2"/>
            <a:r>
              <a:rPr lang="en-US" dirty="0"/>
              <a:t>Take a look, we can discuss next time in more detail. </a:t>
            </a:r>
          </a:p>
          <a:p>
            <a:pPr lvl="1"/>
            <a:r>
              <a:rPr lang="en-US" dirty="0"/>
              <a:t>Quiz 3 – I’d probably cancel this (the school wants LOTS of small assignments), if you want to do it, I can open it up for you. </a:t>
            </a:r>
          </a:p>
          <a:p>
            <a:r>
              <a:rPr lang="en-US" dirty="0"/>
              <a:t>Today: More logistic regression and imbalanced data. (027)</a:t>
            </a:r>
          </a:p>
          <a:p>
            <a:r>
              <a:rPr lang="en-US" dirty="0"/>
              <a:t>Other remaining classes: Bayes and probability, time series basics, notes on CLT. (All not directly needed for pred. mod.) </a:t>
            </a:r>
          </a:p>
        </p:txBody>
      </p:sp>
    </p:spTree>
    <p:extLst>
      <p:ext uri="{BB962C8B-B14F-4D97-AF65-F5344CB8AC3E}">
        <p14:creationId xmlns:p14="http://schemas.microsoft.com/office/powerpoint/2010/main" val="3384635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Stochastic Gradient Descent for machine learning clearly explained |  Baptiste Monpezat">
            <a:extLst>
              <a:ext uri="{FF2B5EF4-FFF2-40B4-BE49-F238E27FC236}">
                <a16:creationId xmlns:a16="http://schemas.microsoft.com/office/drawing/2014/main" id="{1EF315A9-B96B-995F-27B7-A80F4AFFAA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9776" y="1853754"/>
            <a:ext cx="9965422" cy="498271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C58DC06-7749-7D35-D6CD-AD64B52D089F}"/>
              </a:ext>
            </a:extLst>
          </p:cNvPr>
          <p:cNvSpPr>
            <a:spLocks noGrp="1"/>
          </p:cNvSpPr>
          <p:nvPr>
            <p:ph type="title"/>
          </p:nvPr>
        </p:nvSpPr>
        <p:spPr/>
        <p:txBody>
          <a:bodyPr/>
          <a:lstStyle/>
          <a:p>
            <a:r>
              <a:rPr lang="en-US" dirty="0"/>
              <a:t>Animation with Linear Regression</a:t>
            </a:r>
          </a:p>
        </p:txBody>
      </p:sp>
      <p:sp>
        <p:nvSpPr>
          <p:cNvPr id="3" name="Content Placeholder 2">
            <a:extLst>
              <a:ext uri="{FF2B5EF4-FFF2-40B4-BE49-F238E27FC236}">
                <a16:creationId xmlns:a16="http://schemas.microsoft.com/office/drawing/2014/main" id="{A537A64F-5343-F786-B7A8-CD89FC606278}"/>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034719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724DB-7F8B-F0DE-D21B-8606E2312585}"/>
              </a:ext>
            </a:extLst>
          </p:cNvPr>
          <p:cNvSpPr>
            <a:spLocks noGrp="1"/>
          </p:cNvSpPr>
          <p:nvPr>
            <p:ph type="title"/>
          </p:nvPr>
        </p:nvSpPr>
        <p:spPr/>
        <p:txBody>
          <a:bodyPr/>
          <a:lstStyle/>
          <a:p>
            <a:r>
              <a:rPr lang="en-US" dirty="0"/>
              <a:t>Cost/Loss</a:t>
            </a:r>
          </a:p>
        </p:txBody>
      </p:sp>
      <p:sp>
        <p:nvSpPr>
          <p:cNvPr id="3" name="Content Placeholder 2">
            <a:extLst>
              <a:ext uri="{FF2B5EF4-FFF2-40B4-BE49-F238E27FC236}">
                <a16:creationId xmlns:a16="http://schemas.microsoft.com/office/drawing/2014/main" id="{B2B37946-0B86-8AC9-AE67-A5994F7604E4}"/>
              </a:ext>
            </a:extLst>
          </p:cNvPr>
          <p:cNvSpPr>
            <a:spLocks noGrp="1"/>
          </p:cNvSpPr>
          <p:nvPr>
            <p:ph idx="1"/>
          </p:nvPr>
        </p:nvSpPr>
        <p:spPr>
          <a:xfrm>
            <a:off x="1451579" y="2015732"/>
            <a:ext cx="9603275" cy="4037749"/>
          </a:xfrm>
        </p:spPr>
        <p:txBody>
          <a:bodyPr/>
          <a:lstStyle/>
          <a:p>
            <a:r>
              <a:rPr lang="en-US" dirty="0"/>
              <a:t>The key factor in doing the gradient descent is the error, or the cost. </a:t>
            </a:r>
          </a:p>
          <a:p>
            <a:pPr lvl="1"/>
            <a:r>
              <a:rPr lang="en-US" dirty="0"/>
              <a:t>The term loss is also common, technically loss means one run, cost is aggregate. </a:t>
            </a:r>
          </a:p>
          <a:p>
            <a:pPr lvl="1"/>
            <a:r>
              <a:rPr lang="en-US" dirty="0"/>
              <a:t>Loss and cost are commonly interchanged, and it doesn’t really matter in most cases. </a:t>
            </a:r>
          </a:p>
          <a:p>
            <a:r>
              <a:rPr lang="en-US" dirty="0"/>
              <a:t>The cost function calculates error, which tells the algorithm that it needs to adjust. </a:t>
            </a:r>
          </a:p>
          <a:p>
            <a:pPr lvl="1"/>
            <a:r>
              <a:rPr lang="en-US" dirty="0"/>
              <a:t>For regression problems, the cost is generally the MSE. </a:t>
            </a:r>
          </a:p>
          <a:p>
            <a:r>
              <a:rPr lang="en-US" dirty="0"/>
              <a:t>For classification problems, we don’t use the accuracy, we have a separate cost. </a:t>
            </a:r>
          </a:p>
          <a:p>
            <a:pPr lvl="1"/>
            <a:r>
              <a:rPr lang="en-US" dirty="0"/>
              <a:t>Accuracy is the end result, for users to look at. </a:t>
            </a:r>
          </a:p>
          <a:p>
            <a:pPr lvl="1"/>
            <a:r>
              <a:rPr lang="en-US" dirty="0"/>
              <a:t>Cost is measured based on the “closeness” of the model to the correct answer. </a:t>
            </a:r>
          </a:p>
          <a:p>
            <a:pPr lvl="1"/>
            <a:r>
              <a:rPr lang="en-US" dirty="0"/>
              <a:t>Allows for a much better fitted model. </a:t>
            </a:r>
          </a:p>
        </p:txBody>
      </p:sp>
    </p:spTree>
    <p:extLst>
      <p:ext uri="{BB962C8B-B14F-4D97-AF65-F5344CB8AC3E}">
        <p14:creationId xmlns:p14="http://schemas.microsoft.com/office/powerpoint/2010/main" val="1933040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5144D-F944-EE74-AC68-F134DAA2CF7B}"/>
              </a:ext>
            </a:extLst>
          </p:cNvPr>
          <p:cNvSpPr>
            <a:spLocks noGrp="1"/>
          </p:cNvSpPr>
          <p:nvPr>
            <p:ph type="title"/>
          </p:nvPr>
        </p:nvSpPr>
        <p:spPr>
          <a:xfrm>
            <a:off x="1451579" y="804519"/>
            <a:ext cx="9603275" cy="1049235"/>
          </a:xfrm>
        </p:spPr>
        <p:txBody>
          <a:bodyPr>
            <a:normAutofit/>
          </a:bodyPr>
          <a:lstStyle/>
          <a:p>
            <a:r>
              <a:rPr lang="en-US" dirty="0"/>
              <a:t>Cost Functions</a:t>
            </a:r>
          </a:p>
        </p:txBody>
      </p:sp>
      <p:pic>
        <p:nvPicPr>
          <p:cNvPr id="7170" name="Picture 2" descr="Log Loss Function Explained by Experts | Dasha.AI">
            <a:extLst>
              <a:ext uri="{FF2B5EF4-FFF2-40B4-BE49-F238E27FC236}">
                <a16:creationId xmlns:a16="http://schemas.microsoft.com/office/drawing/2014/main" id="{C109DECC-94D1-BB76-4C6E-A5D261B83F5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0" y="1853754"/>
            <a:ext cx="5714840" cy="3771794"/>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DC872B0-3304-BB1D-2113-0ABA1B63A911}"/>
              </a:ext>
            </a:extLst>
          </p:cNvPr>
          <p:cNvSpPr>
            <a:spLocks noGrp="1"/>
          </p:cNvSpPr>
          <p:nvPr>
            <p:ph idx="1"/>
          </p:nvPr>
        </p:nvSpPr>
        <p:spPr>
          <a:xfrm>
            <a:off x="5714840" y="1853754"/>
            <a:ext cx="6477161" cy="4199727"/>
          </a:xfrm>
        </p:spPr>
        <p:txBody>
          <a:bodyPr>
            <a:normAutofit/>
          </a:bodyPr>
          <a:lstStyle/>
          <a:p>
            <a:pPr>
              <a:lnSpc>
                <a:spcPct val="110000"/>
              </a:lnSpc>
            </a:pPr>
            <a:r>
              <a:rPr lang="en-US" sz="1800" dirty="0"/>
              <a:t>Cost functions are the functions that calculate the… cost. </a:t>
            </a:r>
          </a:p>
          <a:p>
            <a:pPr>
              <a:lnSpc>
                <a:spcPct val="110000"/>
              </a:lnSpc>
            </a:pPr>
            <a:r>
              <a:rPr lang="en-US" sz="1800" dirty="0"/>
              <a:t>There are many different cost functions. </a:t>
            </a:r>
          </a:p>
          <a:p>
            <a:pPr>
              <a:lnSpc>
                <a:spcPct val="110000"/>
              </a:lnSpc>
            </a:pPr>
            <a:r>
              <a:rPr lang="en-US" sz="1800" dirty="0"/>
              <a:t>Binary (two class) classification usually uses Log-Loss, or Binary Cross Entropy. </a:t>
            </a:r>
          </a:p>
          <a:p>
            <a:pPr>
              <a:lnSpc>
                <a:spcPct val="110000"/>
              </a:lnSpc>
            </a:pPr>
            <a:r>
              <a:rPr lang="en-US" sz="1800" dirty="0"/>
              <a:t>Log-Loss basics:</a:t>
            </a:r>
          </a:p>
          <a:p>
            <a:pPr lvl="1">
              <a:lnSpc>
                <a:spcPct val="110000"/>
              </a:lnSpc>
            </a:pPr>
            <a:r>
              <a:rPr lang="en-US" dirty="0"/>
              <a:t>Distance of the prediction of probability to the real answer. On a 0 to 1 scale. </a:t>
            </a:r>
          </a:p>
          <a:p>
            <a:pPr lvl="1">
              <a:lnSpc>
                <a:spcPct val="110000"/>
              </a:lnSpc>
            </a:pPr>
            <a:r>
              <a:rPr lang="en-US" dirty="0"/>
              <a:t>Model predicts the probability of a 1, loss is distance to 0 if the real answer is 0, and distance to 1 if the real answer is 1. </a:t>
            </a:r>
          </a:p>
          <a:p>
            <a:pPr>
              <a:lnSpc>
                <a:spcPct val="110000"/>
              </a:lnSpc>
            </a:pPr>
            <a:r>
              <a:rPr lang="en-US" dirty="0"/>
              <a:t>Model learns to minimize the “distance” to correct. </a:t>
            </a:r>
          </a:p>
          <a:p>
            <a:pPr lvl="1">
              <a:lnSpc>
                <a:spcPct val="110000"/>
              </a:lnSpc>
            </a:pPr>
            <a:endParaRPr lang="en-US" dirty="0"/>
          </a:p>
          <a:p>
            <a:pPr lvl="1">
              <a:lnSpc>
                <a:spcPct val="110000"/>
              </a:lnSpc>
            </a:pPr>
            <a:endParaRPr lang="en-US" dirty="0"/>
          </a:p>
        </p:txBody>
      </p:sp>
    </p:spTree>
    <p:extLst>
      <p:ext uri="{BB962C8B-B14F-4D97-AF65-F5344CB8AC3E}">
        <p14:creationId xmlns:p14="http://schemas.microsoft.com/office/powerpoint/2010/main" val="3623368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941D2-9BC6-363D-2398-38BAA93A5D89}"/>
              </a:ext>
            </a:extLst>
          </p:cNvPr>
          <p:cNvSpPr>
            <a:spLocks noGrp="1"/>
          </p:cNvSpPr>
          <p:nvPr>
            <p:ph type="title"/>
          </p:nvPr>
        </p:nvSpPr>
        <p:spPr/>
        <p:txBody>
          <a:bodyPr/>
          <a:lstStyle/>
          <a:p>
            <a:r>
              <a:rPr lang="en-US" dirty="0"/>
              <a:t>More on Costs</a:t>
            </a:r>
          </a:p>
        </p:txBody>
      </p:sp>
      <p:sp>
        <p:nvSpPr>
          <p:cNvPr id="3" name="Content Placeholder 2">
            <a:extLst>
              <a:ext uri="{FF2B5EF4-FFF2-40B4-BE49-F238E27FC236}">
                <a16:creationId xmlns:a16="http://schemas.microsoft.com/office/drawing/2014/main" id="{DE73D928-2CBF-109B-97C0-D918F1F20CFC}"/>
              </a:ext>
            </a:extLst>
          </p:cNvPr>
          <p:cNvSpPr>
            <a:spLocks noGrp="1"/>
          </p:cNvSpPr>
          <p:nvPr>
            <p:ph idx="1"/>
          </p:nvPr>
        </p:nvSpPr>
        <p:spPr>
          <a:xfrm>
            <a:off x="1451579" y="1928192"/>
            <a:ext cx="9603275" cy="4125290"/>
          </a:xfrm>
        </p:spPr>
        <p:txBody>
          <a:bodyPr/>
          <a:lstStyle/>
          <a:p>
            <a:r>
              <a:rPr lang="en-US" dirty="0"/>
              <a:t>Cost functions ca be defined to be almost anything. </a:t>
            </a:r>
          </a:p>
          <a:p>
            <a:pPr lvl="1"/>
            <a:r>
              <a:rPr lang="en-US" dirty="0"/>
              <a:t>Need to be differentiable – i.e. we can calculate the derivative. </a:t>
            </a:r>
          </a:p>
          <a:p>
            <a:pPr lvl="1"/>
            <a:r>
              <a:rPr lang="en-US" dirty="0"/>
              <a:t>In practice most are easily differentiable, for speed. Hence few absolute value. </a:t>
            </a:r>
          </a:p>
          <a:p>
            <a:pPr lvl="1"/>
            <a:r>
              <a:rPr lang="en-US" dirty="0"/>
              <a:t>E.g. a “Price is Right” model predicting if you should bet might have a different cost for ”too low” (not high enough) vs ”too high” (instant loss) in its cost calculations. </a:t>
            </a:r>
          </a:p>
          <a:p>
            <a:r>
              <a:rPr lang="en-US" dirty="0"/>
              <a:t>The cost is (normally, in classification) an internal metric to the algorithm. </a:t>
            </a:r>
          </a:p>
          <a:p>
            <a:pPr lvl="1"/>
            <a:r>
              <a:rPr lang="en-US" dirty="0"/>
              <a:t>The model is made by minimizing the cost. </a:t>
            </a:r>
          </a:p>
          <a:p>
            <a:pPr lvl="1"/>
            <a:r>
              <a:rPr lang="en-US" dirty="0"/>
              <a:t>The cost isn’t really a ”user facing” metric that we’d look at when using the model. </a:t>
            </a:r>
          </a:p>
          <a:p>
            <a:pPr lvl="1"/>
            <a:r>
              <a:rPr lang="en-US" dirty="0"/>
              <a:t>We normally look at an accuracy-based metric to judge a model – that’s separate. </a:t>
            </a:r>
          </a:p>
        </p:txBody>
      </p:sp>
    </p:spTree>
    <p:extLst>
      <p:ext uri="{BB962C8B-B14F-4D97-AF65-F5344CB8AC3E}">
        <p14:creationId xmlns:p14="http://schemas.microsoft.com/office/powerpoint/2010/main" val="27670627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B09F8-9EC4-A7DE-DC25-F1E1D68A595E}"/>
              </a:ext>
            </a:extLst>
          </p:cNvPr>
          <p:cNvSpPr>
            <a:spLocks noGrp="1"/>
          </p:cNvSpPr>
          <p:nvPr>
            <p:ph type="title"/>
          </p:nvPr>
        </p:nvSpPr>
        <p:spPr/>
        <p:txBody>
          <a:bodyPr/>
          <a:lstStyle/>
          <a:p>
            <a:r>
              <a:rPr lang="en-US" dirty="0"/>
              <a:t>Gradient Descent</a:t>
            </a:r>
          </a:p>
        </p:txBody>
      </p:sp>
      <p:sp>
        <p:nvSpPr>
          <p:cNvPr id="3" name="Content Placeholder 2">
            <a:extLst>
              <a:ext uri="{FF2B5EF4-FFF2-40B4-BE49-F238E27FC236}">
                <a16:creationId xmlns:a16="http://schemas.microsoft.com/office/drawing/2014/main" id="{D807EE55-B6AD-7421-B4F0-93014D76629B}"/>
              </a:ext>
            </a:extLst>
          </p:cNvPr>
          <p:cNvSpPr>
            <a:spLocks noGrp="1"/>
          </p:cNvSpPr>
          <p:nvPr>
            <p:ph idx="1"/>
          </p:nvPr>
        </p:nvSpPr>
        <p:spPr>
          <a:xfrm>
            <a:off x="1451579" y="2015732"/>
            <a:ext cx="9603275" cy="4037749"/>
          </a:xfrm>
        </p:spPr>
        <p:txBody>
          <a:bodyPr>
            <a:normAutofit/>
          </a:bodyPr>
          <a:lstStyle/>
          <a:p>
            <a:r>
              <a:rPr lang="en-US" dirty="0"/>
              <a:t>This gradient descent process is one that is very common, not just for logistic regression. </a:t>
            </a:r>
          </a:p>
          <a:p>
            <a:r>
              <a:rPr lang="en-US" dirty="0"/>
              <a:t>When we can’t directly calculate the “answers” like we can in linear regression, we do something like this – repeated guess and test as we progress towards the answer. </a:t>
            </a:r>
          </a:p>
          <a:p>
            <a:r>
              <a:rPr lang="en-US" dirty="0"/>
              <a:t>The starting values don’t really matter for the end result. </a:t>
            </a:r>
          </a:p>
          <a:p>
            <a:pPr lvl="1"/>
            <a:r>
              <a:rPr lang="en-US" dirty="0"/>
              <a:t>Different algorithms have different methods (sometimes controllable by an argument) that generate a starting point of values (slopes and an intercept). </a:t>
            </a:r>
          </a:p>
          <a:p>
            <a:pPr lvl="1"/>
            <a:r>
              <a:rPr lang="en-US" dirty="0"/>
              <a:t>The starting guess is intended to reduce the rounds needed to find the answer. </a:t>
            </a:r>
          </a:p>
          <a:p>
            <a:pPr lvl="1"/>
            <a:r>
              <a:rPr lang="en-US" dirty="0"/>
              <a:t>This is mainly relevant for efficiency – when processing large amounts of data, saving rounds of calculation can really add up. </a:t>
            </a:r>
          </a:p>
        </p:txBody>
      </p:sp>
    </p:spTree>
    <p:extLst>
      <p:ext uri="{BB962C8B-B14F-4D97-AF65-F5344CB8AC3E}">
        <p14:creationId xmlns:p14="http://schemas.microsoft.com/office/powerpoint/2010/main" val="2484671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0CFE-AABB-EAF4-8555-54404EC70468}"/>
              </a:ext>
            </a:extLst>
          </p:cNvPr>
          <p:cNvSpPr>
            <a:spLocks noGrp="1"/>
          </p:cNvSpPr>
          <p:nvPr>
            <p:ph type="title"/>
          </p:nvPr>
        </p:nvSpPr>
        <p:spPr/>
        <p:txBody>
          <a:bodyPr/>
          <a:lstStyle/>
          <a:p>
            <a:r>
              <a:rPr lang="en-US" dirty="0"/>
              <a:t>Gradient Descent in Practice</a:t>
            </a:r>
          </a:p>
        </p:txBody>
      </p:sp>
      <p:sp>
        <p:nvSpPr>
          <p:cNvPr id="3" name="Content Placeholder 2">
            <a:extLst>
              <a:ext uri="{FF2B5EF4-FFF2-40B4-BE49-F238E27FC236}">
                <a16:creationId xmlns:a16="http://schemas.microsoft.com/office/drawing/2014/main" id="{8DB290A8-A3BA-793A-B505-44A4C340946C}"/>
              </a:ext>
            </a:extLst>
          </p:cNvPr>
          <p:cNvSpPr>
            <a:spLocks noGrp="1"/>
          </p:cNvSpPr>
          <p:nvPr>
            <p:ph idx="1"/>
          </p:nvPr>
        </p:nvSpPr>
        <p:spPr>
          <a:xfrm>
            <a:off x="1451579" y="1938130"/>
            <a:ext cx="9603275" cy="4115351"/>
          </a:xfrm>
        </p:spPr>
        <p:txBody>
          <a:bodyPr/>
          <a:lstStyle/>
          <a:p>
            <a:r>
              <a:rPr lang="en-US" dirty="0"/>
              <a:t>In real usage, gradient descent is everywhere. </a:t>
            </a:r>
          </a:p>
          <a:p>
            <a:pPr lvl="1"/>
            <a:r>
              <a:rPr lang="en-US" dirty="0"/>
              <a:t>As long as the cost can be calculated (and differentiated), and we have weights to adjust. </a:t>
            </a:r>
          </a:p>
          <a:p>
            <a:r>
              <a:rPr lang="en-US" dirty="0"/>
              <a:t>Most linear regression models use gradient descent rather than direct calculation. </a:t>
            </a:r>
          </a:p>
          <a:p>
            <a:r>
              <a:rPr lang="en-US" dirty="0"/>
              <a:t>Neural networks do lots of gradient descent, that’s why they take a long time to train. </a:t>
            </a:r>
          </a:p>
          <a:p>
            <a:pPr lvl="1"/>
            <a:r>
              <a:rPr lang="en-US" dirty="0"/>
              <a:t>Rather than a handful of weights, they can have hundreds of billions. </a:t>
            </a:r>
          </a:p>
          <a:p>
            <a:r>
              <a:rPr lang="en-US" dirty="0"/>
              <a:t>Many other algorithms (like SVM) use gradient descent at some stage. </a:t>
            </a:r>
          </a:p>
          <a:p>
            <a:r>
              <a:rPr lang="en-US" dirty="0"/>
              <a:t>There are gradient descent “adjustments” that can help make better models. </a:t>
            </a:r>
          </a:p>
          <a:p>
            <a:pPr lvl="1"/>
            <a:r>
              <a:rPr lang="en-US" dirty="0"/>
              <a:t>We’ll look at this soon-</a:t>
            </a:r>
            <a:r>
              <a:rPr lang="en-US" dirty="0" err="1"/>
              <a:t>ish</a:t>
            </a:r>
            <a:r>
              <a:rPr lang="en-US" dirty="0"/>
              <a:t>. </a:t>
            </a:r>
          </a:p>
          <a:p>
            <a:pPr lvl="1"/>
            <a:r>
              <a:rPr lang="en-US" dirty="0"/>
              <a:t>Reduce overfitting, improve speed, select features. </a:t>
            </a:r>
          </a:p>
        </p:txBody>
      </p:sp>
    </p:spTree>
    <p:extLst>
      <p:ext uri="{BB962C8B-B14F-4D97-AF65-F5344CB8AC3E}">
        <p14:creationId xmlns:p14="http://schemas.microsoft.com/office/powerpoint/2010/main" val="11063824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python - Plot Decision Boundary for Scikit Logistic Regression with 7  Features - Stack Overflow">
            <a:extLst>
              <a:ext uri="{FF2B5EF4-FFF2-40B4-BE49-F238E27FC236}">
                <a16:creationId xmlns:a16="http://schemas.microsoft.com/office/drawing/2014/main" id="{850F2B39-6A45-F94F-92E7-86744B67C29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67" t="7833" r="5981" b="3000"/>
          <a:stretch/>
        </p:blipFill>
        <p:spPr bwMode="auto">
          <a:xfrm>
            <a:off x="0" y="1835219"/>
            <a:ext cx="6048760" cy="457793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What is Gradient Descent? | IBM">
            <a:extLst>
              <a:ext uri="{FF2B5EF4-FFF2-40B4-BE49-F238E27FC236}">
                <a16:creationId xmlns:a16="http://schemas.microsoft.com/office/drawing/2014/main" id="{46B40DF2-DD33-C02D-585B-8AFED43609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1929" y="-444843"/>
            <a:ext cx="66548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8993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576FA-9F43-A3ED-19AA-459A3323DA1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085FC41-335D-E12C-1613-918A680E8E79}"/>
              </a:ext>
            </a:extLst>
          </p:cNvPr>
          <p:cNvSpPr>
            <a:spLocks noGrp="1"/>
          </p:cNvSpPr>
          <p:nvPr>
            <p:ph idx="1"/>
          </p:nvPr>
        </p:nvSpPr>
        <p:spPr/>
        <p:txBody>
          <a:bodyPr/>
          <a:lstStyle/>
          <a:p>
            <a:endParaRPr lang="en-US"/>
          </a:p>
        </p:txBody>
      </p:sp>
      <p:pic>
        <p:nvPicPr>
          <p:cNvPr id="2050" name="Picture 2" descr="Implementing the Gradient Descent Algorithm From Scratch — Boston Data  Analysis | by Sarthak Niwate | Python in Plain English">
            <a:extLst>
              <a:ext uri="{FF2B5EF4-FFF2-40B4-BE49-F238E27FC236}">
                <a16:creationId xmlns:a16="http://schemas.microsoft.com/office/drawing/2014/main" id="{873E61B6-5E1E-39EF-D060-24DE9D22B8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8613" y="-32896"/>
            <a:ext cx="9249205" cy="6923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5412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086" name="Rectangle 3085">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3088" name="Picture 3087">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089" name="Straight Connector 3088">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useBgFill="1">
        <p:nvSpPr>
          <p:cNvPr id="3085" name="Rectangle 3084">
            <a:extLst>
              <a:ext uri="{FF2B5EF4-FFF2-40B4-BE49-F238E27FC236}">
                <a16:creationId xmlns:a16="http://schemas.microsoft.com/office/drawing/2014/main" id="{F1176DA6-4BBF-42A4-9C94-E6613CCD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99AAB0AE-172B-4FB4-80C2-86CD6B824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63DC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Partial Derivative (Fully Explained w/ Step-by-Step Examples!)">
            <a:extLst>
              <a:ext uri="{FF2B5EF4-FFF2-40B4-BE49-F238E27FC236}">
                <a16:creationId xmlns:a16="http://schemas.microsoft.com/office/drawing/2014/main" id="{A8C93351-C776-96A6-11A7-4C3B9E1A28F0}"/>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6540" t="11603" r="6748" b="10198"/>
          <a:stretch/>
        </p:blipFill>
        <p:spPr bwMode="auto">
          <a:xfrm>
            <a:off x="477012" y="546823"/>
            <a:ext cx="11237976" cy="5700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85017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4107" name="Rectangle 4106">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09" name="Straight Connector 4108">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66AF9C5C-55FB-6FBD-E069-5A76F413D437}"/>
              </a:ext>
            </a:extLst>
          </p:cNvPr>
          <p:cNvSpPr>
            <a:spLocks noGrp="1"/>
          </p:cNvSpPr>
          <p:nvPr>
            <p:ph type="title"/>
          </p:nvPr>
        </p:nvSpPr>
        <p:spPr>
          <a:xfrm>
            <a:off x="1451580" y="804520"/>
            <a:ext cx="4176511" cy="1049235"/>
          </a:xfrm>
        </p:spPr>
        <p:txBody>
          <a:bodyPr>
            <a:normAutofit/>
          </a:bodyPr>
          <a:lstStyle/>
          <a:p>
            <a:r>
              <a:rPr lang="en-US" dirty="0"/>
              <a:t>Ignore Calcs if Gibberish</a:t>
            </a:r>
          </a:p>
        </p:txBody>
      </p:sp>
      <p:sp>
        <p:nvSpPr>
          <p:cNvPr id="4111" name="Rectangle 4110">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Content Placeholder 2">
            <a:extLst>
              <a:ext uri="{FF2B5EF4-FFF2-40B4-BE49-F238E27FC236}">
                <a16:creationId xmlns:a16="http://schemas.microsoft.com/office/drawing/2014/main" id="{03F5B6EE-EF3F-4B09-2A7C-B996CB30A109}"/>
              </a:ext>
            </a:extLst>
          </p:cNvPr>
          <p:cNvSpPr>
            <a:spLocks noGrp="1"/>
          </p:cNvSpPr>
          <p:nvPr>
            <p:ph idx="1"/>
          </p:nvPr>
        </p:nvSpPr>
        <p:spPr>
          <a:xfrm>
            <a:off x="0" y="1853755"/>
            <a:ext cx="6096000" cy="4271657"/>
          </a:xfrm>
        </p:spPr>
        <p:txBody>
          <a:bodyPr>
            <a:normAutofit/>
          </a:bodyPr>
          <a:lstStyle/>
          <a:p>
            <a:r>
              <a:rPr lang="en-US" dirty="0"/>
              <a:t>When there is more than one X value (feature).</a:t>
            </a:r>
          </a:p>
          <a:p>
            <a:r>
              <a:rPr lang="en-US" dirty="0"/>
              <a:t>The slope of each weight is calculated on its own. </a:t>
            </a:r>
          </a:p>
          <a:p>
            <a:r>
              <a:rPr lang="en-US" dirty="0"/>
              <a:t>Each slope is the derivative with respect to X</a:t>
            </a:r>
            <a:r>
              <a:rPr lang="en-US" baseline="-25000" dirty="0"/>
              <a:t>i</a:t>
            </a:r>
            <a:r>
              <a:rPr lang="en-US" dirty="0"/>
              <a:t> </a:t>
            </a:r>
          </a:p>
          <a:p>
            <a:pPr lvl="1"/>
            <a:r>
              <a:rPr lang="en-US" dirty="0"/>
              <a:t>I.e. direction to change that X to lower cost. </a:t>
            </a:r>
          </a:p>
          <a:p>
            <a:pPr lvl="1"/>
            <a:r>
              <a:rPr lang="en-US" dirty="0"/>
              <a:t>“Chain Rule” is the tool in math. </a:t>
            </a:r>
          </a:p>
          <a:p>
            <a:r>
              <a:rPr lang="en-US" dirty="0"/>
              <a:t>This effectively “attributes” the error to each X.</a:t>
            </a:r>
          </a:p>
          <a:p>
            <a:pPr lvl="1"/>
            <a:r>
              <a:rPr lang="en-US" dirty="0"/>
              <a:t>Total cost is split amongst X according to results. </a:t>
            </a:r>
          </a:p>
          <a:p>
            <a:pPr lvl="1"/>
            <a:r>
              <a:rPr lang="en-US" dirty="0"/>
              <a:t>Each is adjusted proportionately to lower error. </a:t>
            </a:r>
          </a:p>
          <a:p>
            <a:pPr lvl="1"/>
            <a:r>
              <a:rPr lang="en-US" dirty="0"/>
              <a:t>The model can learn each X separately to fit better to the data. (More X, more capacity). </a:t>
            </a:r>
          </a:p>
          <a:p>
            <a:endParaRPr lang="en-US" dirty="0"/>
          </a:p>
          <a:p>
            <a:endParaRPr lang="en-US" dirty="0"/>
          </a:p>
        </p:txBody>
      </p:sp>
      <p:pic>
        <p:nvPicPr>
          <p:cNvPr id="4102" name="Picture 6" descr="Partial Derivative (Partial Differentiation) - Calculate, Symbol">
            <a:extLst>
              <a:ext uri="{FF2B5EF4-FFF2-40B4-BE49-F238E27FC236}">
                <a16:creationId xmlns:a16="http://schemas.microsoft.com/office/drawing/2014/main" id="{B1939A8F-0A06-A4E2-E3AC-BBF0FC8B53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309"/>
          <a:stretch/>
        </p:blipFill>
        <p:spPr bwMode="auto">
          <a:xfrm>
            <a:off x="5685988" y="1186248"/>
            <a:ext cx="6505701" cy="4210645"/>
          </a:xfrm>
          <a:prstGeom prst="rect">
            <a:avLst/>
          </a:prstGeom>
          <a:noFill/>
          <a:extLst>
            <a:ext uri="{909E8E84-426E-40DD-AFC4-6F175D3DCCD1}">
              <a14:hiddenFill xmlns:a14="http://schemas.microsoft.com/office/drawing/2010/main">
                <a:solidFill>
                  <a:srgbClr val="FFFFFF"/>
                </a:solidFill>
              </a14:hiddenFill>
            </a:ext>
          </a:extLst>
        </p:spPr>
      </p:pic>
      <p:pic>
        <p:nvPicPr>
          <p:cNvPr id="4113" name="Picture 4112">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115" name="Straight Connector 4114">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8224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B08B6-5F4C-3620-48F4-7C0EE3A5DE25}"/>
              </a:ext>
            </a:extLst>
          </p:cNvPr>
          <p:cNvSpPr>
            <a:spLocks noGrp="1"/>
          </p:cNvSpPr>
          <p:nvPr>
            <p:ph type="title"/>
          </p:nvPr>
        </p:nvSpPr>
        <p:spPr/>
        <p:txBody>
          <a:bodyPr/>
          <a:lstStyle/>
          <a:p>
            <a:r>
              <a:rPr lang="en-US" dirty="0"/>
              <a:t>Housekeeping</a:t>
            </a:r>
          </a:p>
        </p:txBody>
      </p:sp>
      <p:sp>
        <p:nvSpPr>
          <p:cNvPr id="3" name="Content Placeholder 2">
            <a:extLst>
              <a:ext uri="{FF2B5EF4-FFF2-40B4-BE49-F238E27FC236}">
                <a16:creationId xmlns:a16="http://schemas.microsoft.com/office/drawing/2014/main" id="{82B84299-43CC-BA21-E1EE-4AB3B453F829}"/>
              </a:ext>
            </a:extLst>
          </p:cNvPr>
          <p:cNvSpPr>
            <a:spLocks noGrp="1"/>
          </p:cNvSpPr>
          <p:nvPr>
            <p:ph idx="1"/>
          </p:nvPr>
        </p:nvSpPr>
        <p:spPr>
          <a:xfrm>
            <a:off x="1451579" y="1938130"/>
            <a:ext cx="9603275" cy="3995531"/>
          </a:xfrm>
        </p:spPr>
        <p:txBody>
          <a:bodyPr/>
          <a:lstStyle/>
          <a:p>
            <a:r>
              <a:rPr lang="en-US" dirty="0"/>
              <a:t>Today:</a:t>
            </a:r>
          </a:p>
          <a:p>
            <a:pPr lvl="1"/>
            <a:r>
              <a:rPr lang="en-US" dirty="0"/>
              <a:t>Classification.</a:t>
            </a:r>
          </a:p>
          <a:p>
            <a:pPr lvl="1"/>
            <a:r>
              <a:rPr lang="en-US" dirty="0"/>
              <a:t>Logistic regression. </a:t>
            </a:r>
          </a:p>
          <a:p>
            <a:pPr lvl="1"/>
            <a:r>
              <a:rPr lang="en-US" dirty="0"/>
              <a:t>Gradient descent. </a:t>
            </a:r>
          </a:p>
          <a:p>
            <a:pPr lvl="1"/>
            <a:r>
              <a:rPr lang="en-US" dirty="0"/>
              <a:t>Cost and loss. </a:t>
            </a:r>
          </a:p>
          <a:p>
            <a:pPr lvl="1"/>
            <a:r>
              <a:rPr lang="en-US" dirty="0"/>
              <a:t>Classification error intro. </a:t>
            </a:r>
          </a:p>
        </p:txBody>
      </p:sp>
    </p:spTree>
    <p:extLst>
      <p:ext uri="{BB962C8B-B14F-4D97-AF65-F5344CB8AC3E}">
        <p14:creationId xmlns:p14="http://schemas.microsoft.com/office/powerpoint/2010/main" val="2481110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02E7E-A51C-28A2-B761-F3E046E681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DA55B97-5148-4CA9-C635-FF5CD74DF7C7}"/>
              </a:ext>
            </a:extLst>
          </p:cNvPr>
          <p:cNvSpPr>
            <a:spLocks noGrp="1"/>
          </p:cNvSpPr>
          <p:nvPr>
            <p:ph idx="1"/>
          </p:nvPr>
        </p:nvSpPr>
        <p:spPr/>
        <p:txBody>
          <a:bodyPr/>
          <a:lstStyle/>
          <a:p>
            <a:endParaRPr lang="en-US"/>
          </a:p>
        </p:txBody>
      </p:sp>
      <p:pic>
        <p:nvPicPr>
          <p:cNvPr id="6146" name="Picture 2" descr="Gradient Descent From Scratch- Batch Gradient Descent, Stochastic Gradient  Descent, and Mini-Batch Gradient Descent. | by Jaleel Adejumo | Medium">
            <a:extLst>
              <a:ext uri="{FF2B5EF4-FFF2-40B4-BE49-F238E27FC236}">
                <a16:creationId xmlns:a16="http://schemas.microsoft.com/office/drawing/2014/main" id="{B6DEB5B4-7AAB-4752-EF60-4A55A59174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49238"/>
            <a:ext cx="12192000" cy="6359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43658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CAD26-CA1F-6583-BC26-D331951AB35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F61AEC3-702F-8CE8-3399-2C94157F3E0F}"/>
              </a:ext>
            </a:extLst>
          </p:cNvPr>
          <p:cNvSpPr>
            <a:spLocks noGrp="1"/>
          </p:cNvSpPr>
          <p:nvPr>
            <p:ph idx="1"/>
          </p:nvPr>
        </p:nvSpPr>
        <p:spPr/>
        <p:txBody>
          <a:bodyPr/>
          <a:lstStyle/>
          <a:p>
            <a:endParaRPr lang="en-US"/>
          </a:p>
        </p:txBody>
      </p:sp>
      <p:pic>
        <p:nvPicPr>
          <p:cNvPr id="5122" name="Picture 2">
            <a:extLst>
              <a:ext uri="{FF2B5EF4-FFF2-40B4-BE49-F238E27FC236}">
                <a16:creationId xmlns:a16="http://schemas.microsoft.com/office/drawing/2014/main" id="{0C289051-34E8-F4BF-21C5-89264F528D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781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30202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A1339-F741-CED0-D182-355D85BA4D5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0895EBD-C394-7CAD-96FA-1B67BA60EA7B}"/>
              </a:ext>
            </a:extLst>
          </p:cNvPr>
          <p:cNvSpPr>
            <a:spLocks noGrp="1"/>
          </p:cNvSpPr>
          <p:nvPr>
            <p:ph idx="1"/>
          </p:nvPr>
        </p:nvSpPr>
        <p:spPr/>
        <p:txBody>
          <a:bodyPr/>
          <a:lstStyle/>
          <a:p>
            <a:endParaRPr lang="en-US"/>
          </a:p>
        </p:txBody>
      </p:sp>
      <p:pic>
        <p:nvPicPr>
          <p:cNvPr id="1026" name="Picture 2" descr="2 Logistic Regression Type Neural Networks | The Mathematical Engineering  of Deep Learning (2021)">
            <a:extLst>
              <a:ext uri="{FF2B5EF4-FFF2-40B4-BE49-F238E27FC236}">
                <a16:creationId xmlns:a16="http://schemas.microsoft.com/office/drawing/2014/main" id="{84D0B343-3205-AD0C-AADC-1FE1A06056D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1535"/>
          <a:stretch/>
        </p:blipFill>
        <p:spPr bwMode="auto">
          <a:xfrm>
            <a:off x="0" y="410991"/>
            <a:ext cx="12192000" cy="60360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40237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389F0-DA48-FDD8-1494-50B815F482EC}"/>
              </a:ext>
            </a:extLst>
          </p:cNvPr>
          <p:cNvSpPr>
            <a:spLocks noGrp="1"/>
          </p:cNvSpPr>
          <p:nvPr>
            <p:ph type="title"/>
          </p:nvPr>
        </p:nvSpPr>
        <p:spPr/>
        <p:txBody>
          <a:bodyPr/>
          <a:lstStyle/>
          <a:p>
            <a:r>
              <a:rPr lang="en-US" dirty="0"/>
              <a:t>Gradient Descent Results</a:t>
            </a:r>
          </a:p>
        </p:txBody>
      </p:sp>
      <p:sp>
        <p:nvSpPr>
          <p:cNvPr id="3" name="Content Placeholder 2">
            <a:extLst>
              <a:ext uri="{FF2B5EF4-FFF2-40B4-BE49-F238E27FC236}">
                <a16:creationId xmlns:a16="http://schemas.microsoft.com/office/drawing/2014/main" id="{374B114E-7C39-3CF1-BC53-03E44CCF4997}"/>
              </a:ext>
            </a:extLst>
          </p:cNvPr>
          <p:cNvSpPr>
            <a:spLocks noGrp="1"/>
          </p:cNvSpPr>
          <p:nvPr>
            <p:ph idx="1"/>
          </p:nvPr>
        </p:nvSpPr>
        <p:spPr>
          <a:xfrm>
            <a:off x="444843" y="2015732"/>
            <a:ext cx="7786813" cy="3858294"/>
          </a:xfrm>
        </p:spPr>
        <p:txBody>
          <a:bodyPr>
            <a:normAutofit/>
          </a:bodyPr>
          <a:lstStyle/>
          <a:p>
            <a:r>
              <a:rPr lang="en-US" sz="2400" dirty="0"/>
              <a:t>Eventually we have a model. </a:t>
            </a:r>
          </a:p>
          <a:p>
            <a:pPr lvl="1"/>
            <a:r>
              <a:rPr lang="en-US" sz="2000" dirty="0"/>
              <a:t>The model is just like a linear regression, we only need the weights (coefficients) to generate a model. </a:t>
            </a:r>
          </a:p>
          <a:p>
            <a:pPr lvl="1"/>
            <a:r>
              <a:rPr lang="en-US" sz="2000" dirty="0"/>
              <a:t>The gradient descent calculates each weight for us, incrementally. </a:t>
            </a:r>
          </a:p>
          <a:p>
            <a:pPr lvl="1"/>
            <a:r>
              <a:rPr lang="en-US" sz="2000" dirty="0"/>
              <a:t>The model doesn’t predict an answer, it predicts the log-odds. We can then use the sigmoid to translate to probability, and a cutoff to generate an </a:t>
            </a:r>
            <a:r>
              <a:rPr lang="en-US" sz="2000"/>
              <a:t>actual answer. </a:t>
            </a:r>
            <a:endParaRPr lang="en-US" sz="2000" dirty="0"/>
          </a:p>
          <a:p>
            <a:r>
              <a:rPr lang="en-US" sz="2200" dirty="0"/>
              <a:t>We don’t calculate an answer, we wait until the “wrongness” of our current guess can’t be reduced. </a:t>
            </a:r>
          </a:p>
        </p:txBody>
      </p:sp>
      <p:pic>
        <p:nvPicPr>
          <p:cNvPr id="10242" name="Picture 2" descr="Linear to Logistic Regression, Explained Step by Step - Velocity Business  Solutions Limited">
            <a:extLst>
              <a:ext uri="{FF2B5EF4-FFF2-40B4-BE49-F238E27FC236}">
                <a16:creationId xmlns:a16="http://schemas.microsoft.com/office/drawing/2014/main" id="{C5A339EC-EC04-8857-E7FE-01BEAAE3FA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16900" y="1458097"/>
            <a:ext cx="3975100" cy="4178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17560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0F36-4CB6-979F-BC23-D3EC214E0327}"/>
              </a:ext>
            </a:extLst>
          </p:cNvPr>
          <p:cNvSpPr>
            <a:spLocks noGrp="1"/>
          </p:cNvSpPr>
          <p:nvPr>
            <p:ph type="title"/>
          </p:nvPr>
        </p:nvSpPr>
        <p:spPr/>
        <p:txBody>
          <a:bodyPr/>
          <a:lstStyle/>
          <a:p>
            <a:r>
              <a:rPr lang="en-US" dirty="0"/>
              <a:t>Errors</a:t>
            </a:r>
          </a:p>
        </p:txBody>
      </p:sp>
      <p:sp>
        <p:nvSpPr>
          <p:cNvPr id="3" name="Content Placeholder 2">
            <a:extLst>
              <a:ext uri="{FF2B5EF4-FFF2-40B4-BE49-F238E27FC236}">
                <a16:creationId xmlns:a16="http://schemas.microsoft.com/office/drawing/2014/main" id="{C39F8D85-8CED-F249-AF7A-521C7E8C225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939748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91E8B-1D8A-9602-826D-86CC8382E282}"/>
              </a:ext>
            </a:extLst>
          </p:cNvPr>
          <p:cNvSpPr>
            <a:spLocks noGrp="1"/>
          </p:cNvSpPr>
          <p:nvPr>
            <p:ph type="title"/>
          </p:nvPr>
        </p:nvSpPr>
        <p:spPr/>
        <p:txBody>
          <a:bodyPr/>
          <a:lstStyle/>
          <a:p>
            <a:r>
              <a:rPr lang="en-US" dirty="0"/>
              <a:t>Model Accuracy</a:t>
            </a:r>
          </a:p>
        </p:txBody>
      </p:sp>
      <p:sp>
        <p:nvSpPr>
          <p:cNvPr id="3" name="Content Placeholder 2">
            <a:extLst>
              <a:ext uri="{FF2B5EF4-FFF2-40B4-BE49-F238E27FC236}">
                <a16:creationId xmlns:a16="http://schemas.microsoft.com/office/drawing/2014/main" id="{F192621C-18A1-3334-59EE-C0661BE55D4E}"/>
              </a:ext>
            </a:extLst>
          </p:cNvPr>
          <p:cNvSpPr>
            <a:spLocks noGrp="1"/>
          </p:cNvSpPr>
          <p:nvPr>
            <p:ph idx="1"/>
          </p:nvPr>
        </p:nvSpPr>
        <p:spPr>
          <a:xfrm>
            <a:off x="1451579" y="1853754"/>
            <a:ext cx="9603275" cy="4199727"/>
          </a:xfrm>
        </p:spPr>
        <p:txBody>
          <a:bodyPr/>
          <a:lstStyle/>
          <a:p>
            <a:r>
              <a:rPr lang="en-US" dirty="0"/>
              <a:t>The cost doesn’t directly tell us accuracy of the final model. </a:t>
            </a:r>
          </a:p>
          <a:p>
            <a:pPr lvl="1"/>
            <a:r>
              <a:rPr lang="en-US" dirty="0"/>
              <a:t>In regression cost and “user facing” accuracy are the same. </a:t>
            </a:r>
          </a:p>
          <a:p>
            <a:pPr lvl="1"/>
            <a:r>
              <a:rPr lang="en-US" dirty="0"/>
              <a:t>In classification, the accuracy and cost answer different questions. </a:t>
            </a:r>
          </a:p>
          <a:p>
            <a:r>
              <a:rPr lang="en-US" dirty="0"/>
              <a:t>There are several different measures for classification accuracy.</a:t>
            </a:r>
          </a:p>
          <a:p>
            <a:pPr lvl="1"/>
            <a:r>
              <a:rPr lang="en-US" dirty="0"/>
              <a:t>The most basic is accuracy - #correct / #total N. </a:t>
            </a:r>
          </a:p>
          <a:p>
            <a:pPr lvl="1"/>
            <a:r>
              <a:rPr lang="en-US" dirty="0"/>
              <a:t>Several other accuracy measures can be useful or needed. </a:t>
            </a:r>
          </a:p>
          <a:p>
            <a:r>
              <a:rPr lang="en-US" dirty="0"/>
              <a:t>Accuracy can be examined by looking at a confusion matrix. </a:t>
            </a:r>
          </a:p>
        </p:txBody>
      </p:sp>
    </p:spTree>
    <p:extLst>
      <p:ext uri="{BB962C8B-B14F-4D97-AF65-F5344CB8AC3E}">
        <p14:creationId xmlns:p14="http://schemas.microsoft.com/office/powerpoint/2010/main" val="38488576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41BDD-A708-6239-89F0-401C9C116670}"/>
              </a:ext>
            </a:extLst>
          </p:cNvPr>
          <p:cNvSpPr>
            <a:spLocks noGrp="1"/>
          </p:cNvSpPr>
          <p:nvPr>
            <p:ph type="title"/>
          </p:nvPr>
        </p:nvSpPr>
        <p:spPr>
          <a:xfrm>
            <a:off x="1451579" y="804519"/>
            <a:ext cx="9603275" cy="1049235"/>
          </a:xfrm>
        </p:spPr>
        <p:txBody>
          <a:bodyPr>
            <a:normAutofit/>
          </a:bodyPr>
          <a:lstStyle/>
          <a:p>
            <a:r>
              <a:rPr lang="en-US" dirty="0"/>
              <a:t>Confusion Matrix</a:t>
            </a:r>
          </a:p>
        </p:txBody>
      </p:sp>
      <p:sp>
        <p:nvSpPr>
          <p:cNvPr id="3" name="Content Placeholder 2">
            <a:extLst>
              <a:ext uri="{FF2B5EF4-FFF2-40B4-BE49-F238E27FC236}">
                <a16:creationId xmlns:a16="http://schemas.microsoft.com/office/drawing/2014/main" id="{DE8B0F55-A87C-AF41-885C-8341A99DD184}"/>
              </a:ext>
            </a:extLst>
          </p:cNvPr>
          <p:cNvSpPr>
            <a:spLocks noGrp="1"/>
          </p:cNvSpPr>
          <p:nvPr>
            <p:ph idx="1"/>
          </p:nvPr>
        </p:nvSpPr>
        <p:spPr>
          <a:xfrm>
            <a:off x="0" y="2015734"/>
            <a:ext cx="7124809" cy="4037747"/>
          </a:xfrm>
        </p:spPr>
        <p:txBody>
          <a:bodyPr>
            <a:normAutofit/>
          </a:bodyPr>
          <a:lstStyle/>
          <a:p>
            <a:pPr>
              <a:lnSpc>
                <a:spcPct val="110000"/>
              </a:lnSpc>
            </a:pPr>
            <a:r>
              <a:rPr lang="en-US" dirty="0"/>
              <a:t>A confusion matrix shows the “types” of right and wrong predictions from the model. </a:t>
            </a:r>
          </a:p>
          <a:p>
            <a:pPr>
              <a:lnSpc>
                <a:spcPct val="110000"/>
              </a:lnSpc>
            </a:pPr>
            <a:r>
              <a:rPr lang="en-US" dirty="0"/>
              <a:t>We can have two types of errors:</a:t>
            </a:r>
          </a:p>
          <a:p>
            <a:pPr lvl="1">
              <a:lnSpc>
                <a:spcPct val="110000"/>
              </a:lnSpc>
            </a:pPr>
            <a:r>
              <a:rPr lang="en-US" sz="2000" dirty="0"/>
              <a:t>Type 1: Predicting 1 when it is really 0. </a:t>
            </a:r>
          </a:p>
          <a:p>
            <a:pPr lvl="1">
              <a:lnSpc>
                <a:spcPct val="110000"/>
              </a:lnSpc>
            </a:pPr>
            <a:r>
              <a:rPr lang="en-US" sz="2000" dirty="0"/>
              <a:t>Type 2: Predicting 0 when it is really 1. </a:t>
            </a:r>
          </a:p>
          <a:p>
            <a:pPr>
              <a:lnSpc>
                <a:spcPct val="110000"/>
              </a:lnSpc>
            </a:pPr>
            <a:r>
              <a:rPr lang="en-US" dirty="0"/>
              <a:t>These impact accuracy the same, but might not have the same impact. </a:t>
            </a:r>
          </a:p>
          <a:p>
            <a:pPr lvl="1">
              <a:lnSpc>
                <a:spcPct val="110000"/>
              </a:lnSpc>
            </a:pPr>
            <a:r>
              <a:rPr lang="en-US" sz="2000" dirty="0"/>
              <a:t>E.g. detecting credit card fraud… we could miss all fraud and have 99.9+% accuracy. </a:t>
            </a:r>
          </a:p>
          <a:p>
            <a:pPr>
              <a:lnSpc>
                <a:spcPct val="110000"/>
              </a:lnSpc>
            </a:pPr>
            <a:r>
              <a:rPr lang="en-US" dirty="0"/>
              <a:t>Confusion matrix allows us to spot balance. </a:t>
            </a:r>
          </a:p>
        </p:txBody>
      </p:sp>
      <p:pic>
        <p:nvPicPr>
          <p:cNvPr id="9220" name="Picture 4" descr="Confusion Matrix: How To Use It &amp; Interpret Results [Examples]">
            <a:extLst>
              <a:ext uri="{FF2B5EF4-FFF2-40B4-BE49-F238E27FC236}">
                <a16:creationId xmlns:a16="http://schemas.microsoft.com/office/drawing/2014/main" id="{52FD77DC-605D-E7EB-5D5B-F4369FCD83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110" t="12038" r="21061" b="11343"/>
          <a:stretch/>
        </p:blipFill>
        <p:spPr bwMode="auto">
          <a:xfrm>
            <a:off x="7124809" y="1853754"/>
            <a:ext cx="5067191" cy="50042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61547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A4E25-4777-0149-E761-6C9CC22CE3E5}"/>
              </a:ext>
            </a:extLst>
          </p:cNvPr>
          <p:cNvSpPr>
            <a:spLocks noGrp="1"/>
          </p:cNvSpPr>
          <p:nvPr>
            <p:ph type="title"/>
          </p:nvPr>
        </p:nvSpPr>
        <p:spPr>
          <a:xfrm>
            <a:off x="1451579" y="804519"/>
            <a:ext cx="9603275" cy="1049235"/>
          </a:xfrm>
        </p:spPr>
        <p:txBody>
          <a:bodyPr>
            <a:normAutofit/>
          </a:bodyPr>
          <a:lstStyle/>
          <a:p>
            <a:r>
              <a:rPr lang="en-US" dirty="0"/>
              <a:t>Derived Accuracies</a:t>
            </a:r>
          </a:p>
        </p:txBody>
      </p:sp>
      <p:sp>
        <p:nvSpPr>
          <p:cNvPr id="3" name="Content Placeholder 2">
            <a:extLst>
              <a:ext uri="{FF2B5EF4-FFF2-40B4-BE49-F238E27FC236}">
                <a16:creationId xmlns:a16="http://schemas.microsoft.com/office/drawing/2014/main" id="{4FE45963-5FE6-2327-A9F5-3BC2ECA469B4}"/>
              </a:ext>
            </a:extLst>
          </p:cNvPr>
          <p:cNvSpPr>
            <a:spLocks noGrp="1"/>
          </p:cNvSpPr>
          <p:nvPr>
            <p:ph idx="1"/>
          </p:nvPr>
        </p:nvSpPr>
        <p:spPr>
          <a:xfrm>
            <a:off x="33596" y="1858830"/>
            <a:ext cx="7315200" cy="4298568"/>
          </a:xfrm>
        </p:spPr>
        <p:txBody>
          <a:bodyPr>
            <a:normAutofit/>
          </a:bodyPr>
          <a:lstStyle/>
          <a:p>
            <a:r>
              <a:rPr lang="en-US" dirty="0"/>
              <a:t>We can use the results in a confusion matrix to calculate other error metrics. </a:t>
            </a:r>
          </a:p>
          <a:p>
            <a:r>
              <a:rPr lang="en-US" dirty="0"/>
              <a:t>Precision – what share of predicted 1s are right?</a:t>
            </a:r>
          </a:p>
          <a:p>
            <a:pPr lvl="1"/>
            <a:r>
              <a:rPr lang="en-US" dirty="0"/>
              <a:t>Where we don’t want T2 errors.  FP &gt; FN. </a:t>
            </a:r>
          </a:p>
          <a:p>
            <a:pPr lvl="1"/>
            <a:r>
              <a:rPr lang="en-US" dirty="0"/>
              <a:t>Targeted ads, spam detection, </a:t>
            </a:r>
            <a:r>
              <a:rPr lang="en-US" dirty="0" err="1"/>
              <a:t>etc</a:t>
            </a:r>
            <a:r>
              <a:rPr lang="en-US" dirty="0"/>
              <a:t>…</a:t>
            </a:r>
          </a:p>
          <a:p>
            <a:r>
              <a:rPr lang="en-US" dirty="0"/>
              <a:t>Recall – what share of actual1s did I predict? </a:t>
            </a:r>
          </a:p>
          <a:p>
            <a:pPr lvl="1"/>
            <a:r>
              <a:rPr lang="en-US" dirty="0"/>
              <a:t>Where we don’t want T1 errors. FN &gt; FP. </a:t>
            </a:r>
          </a:p>
          <a:p>
            <a:pPr lvl="1"/>
            <a:r>
              <a:rPr lang="en-US" dirty="0"/>
              <a:t>Cancer prediction, safety thresholds, </a:t>
            </a:r>
            <a:r>
              <a:rPr lang="en-US" dirty="0" err="1"/>
              <a:t>etc</a:t>
            </a:r>
            <a:r>
              <a:rPr lang="en-US" dirty="0"/>
              <a:t>…</a:t>
            </a:r>
          </a:p>
          <a:p>
            <a:r>
              <a:rPr lang="en-US" dirty="0"/>
              <a:t>F1 – “Harmonic Mean” - derived to strike a balance. </a:t>
            </a:r>
          </a:p>
          <a:p>
            <a:pPr lvl="1"/>
            <a:r>
              <a:rPr lang="en-US" dirty="0"/>
              <a:t>Will perform poorly if either of the above is bad. </a:t>
            </a:r>
          </a:p>
        </p:txBody>
      </p:sp>
      <p:pic>
        <p:nvPicPr>
          <p:cNvPr id="8194" name="Picture 2" descr="All About ML — Part 4: Evaluation metrics in classification algorithms | by  Dharani J | All About ML | Medium">
            <a:extLst>
              <a:ext uri="{FF2B5EF4-FFF2-40B4-BE49-F238E27FC236}">
                <a16:creationId xmlns:a16="http://schemas.microsoft.com/office/drawing/2014/main" id="{9902559B-89A4-CB92-5435-A29998F1264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998289" y="1853754"/>
            <a:ext cx="5160115" cy="4298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3750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8199" name="Rectangle 8198">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8201" name="Picture 8200">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8203" name="Straight Connector 8202">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useBgFill="1">
        <p:nvSpPr>
          <p:cNvPr id="8205" name="Rectangle 8204">
            <a:extLst>
              <a:ext uri="{FF2B5EF4-FFF2-40B4-BE49-F238E27FC236}">
                <a16:creationId xmlns:a16="http://schemas.microsoft.com/office/drawing/2014/main" id="{F1176DA6-4BBF-42A4-9C94-E6613CCD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7" name="Rectangle 8206">
            <a:extLst>
              <a:ext uri="{FF2B5EF4-FFF2-40B4-BE49-F238E27FC236}">
                <a16:creationId xmlns:a16="http://schemas.microsoft.com/office/drawing/2014/main" id="{99AAB0AE-172B-4FB4-80C2-86CD6B824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FF9D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How to Deal imbalanced datasets in machine learning?">
            <a:extLst>
              <a:ext uri="{FF2B5EF4-FFF2-40B4-BE49-F238E27FC236}">
                <a16:creationId xmlns:a16="http://schemas.microsoft.com/office/drawing/2014/main" id="{E6150381-3E14-2AAB-F10B-3C7F55471C2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643467" y="1098042"/>
            <a:ext cx="10905066" cy="4661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53806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2EEE7-53D8-5732-DE17-A0F501A69E66}"/>
              </a:ext>
            </a:extLst>
          </p:cNvPr>
          <p:cNvSpPr>
            <a:spLocks noGrp="1"/>
          </p:cNvSpPr>
          <p:nvPr>
            <p:ph type="title"/>
          </p:nvPr>
        </p:nvSpPr>
        <p:spPr/>
        <p:txBody>
          <a:bodyPr/>
          <a:lstStyle/>
          <a:p>
            <a:r>
              <a:rPr lang="en-US" dirty="0"/>
              <a:t>Imbalanced Data</a:t>
            </a:r>
          </a:p>
        </p:txBody>
      </p:sp>
      <p:sp>
        <p:nvSpPr>
          <p:cNvPr id="3" name="Content Placeholder 2">
            <a:extLst>
              <a:ext uri="{FF2B5EF4-FFF2-40B4-BE49-F238E27FC236}">
                <a16:creationId xmlns:a16="http://schemas.microsoft.com/office/drawing/2014/main" id="{7091A014-FDD4-73E7-C5D2-A2479100AA38}"/>
              </a:ext>
            </a:extLst>
          </p:cNvPr>
          <p:cNvSpPr>
            <a:spLocks noGrp="1"/>
          </p:cNvSpPr>
          <p:nvPr>
            <p:ph idx="1"/>
          </p:nvPr>
        </p:nvSpPr>
        <p:spPr>
          <a:xfrm>
            <a:off x="1451579" y="1853754"/>
            <a:ext cx="9799517" cy="4199727"/>
          </a:xfrm>
        </p:spPr>
        <p:txBody>
          <a:bodyPr>
            <a:normAutofit lnSpcReduction="10000"/>
          </a:bodyPr>
          <a:lstStyle/>
          <a:p>
            <a:r>
              <a:rPr lang="en-US" dirty="0"/>
              <a:t>On common issue with classification is that it is possible to have radically different number of samples in each of the classes. </a:t>
            </a:r>
          </a:p>
          <a:p>
            <a:pPr lvl="1"/>
            <a:r>
              <a:rPr lang="en-US" dirty="0"/>
              <a:t>E.g. credit card fraud – most things are not fraud. </a:t>
            </a:r>
          </a:p>
          <a:p>
            <a:r>
              <a:rPr lang="en-US" dirty="0"/>
              <a:t>This imbalance can present an issue, as our models generally want to be as accurate as possible. </a:t>
            </a:r>
          </a:p>
          <a:p>
            <a:pPr lvl="1"/>
            <a:r>
              <a:rPr lang="en-US" dirty="0"/>
              <a:t>If you predict False for every credit card transaction, you’ll miss all the fraud, but you’ll score north of 99.5% accuracy. Frauds can be disregarded in pursuit of accuracy. </a:t>
            </a:r>
          </a:p>
          <a:p>
            <a:pPr lvl="1"/>
            <a:r>
              <a:rPr lang="en-US" dirty="0"/>
              <a:t>Each gradient descent loop looks to make the predictions more accurate, if the data is imbalanced, we can be “pulled” in that direction. The majority class “dominates”. </a:t>
            </a:r>
          </a:p>
          <a:p>
            <a:pPr lvl="1"/>
            <a:r>
              <a:rPr lang="en-US" dirty="0"/>
              <a:t>In a credit card example, we may get lots of false negatives. Many frauds are missed. </a:t>
            </a:r>
          </a:p>
          <a:p>
            <a:r>
              <a:rPr lang="en-US" dirty="0"/>
              <a:t>One method to combat this is to look at other error metrics like recall, precision, and F1... </a:t>
            </a:r>
          </a:p>
        </p:txBody>
      </p:sp>
    </p:spTree>
    <p:extLst>
      <p:ext uri="{BB962C8B-B14F-4D97-AF65-F5344CB8AC3E}">
        <p14:creationId xmlns:p14="http://schemas.microsoft.com/office/powerpoint/2010/main" val="3914965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07F3A-FAF3-C239-3098-8946C95035DC}"/>
              </a:ext>
            </a:extLst>
          </p:cNvPr>
          <p:cNvSpPr>
            <a:spLocks noGrp="1"/>
          </p:cNvSpPr>
          <p:nvPr>
            <p:ph type="ctrTitle"/>
          </p:nvPr>
        </p:nvSpPr>
        <p:spPr/>
        <p:txBody>
          <a:bodyPr/>
          <a:lstStyle/>
          <a:p>
            <a:r>
              <a:rPr lang="en-US" dirty="0"/>
              <a:t>Classification and Imbalanced Data</a:t>
            </a:r>
          </a:p>
        </p:txBody>
      </p:sp>
      <p:sp>
        <p:nvSpPr>
          <p:cNvPr id="3" name="Subtitle 2">
            <a:extLst>
              <a:ext uri="{FF2B5EF4-FFF2-40B4-BE49-F238E27FC236}">
                <a16:creationId xmlns:a16="http://schemas.microsoft.com/office/drawing/2014/main" id="{127D9362-A9C9-2CB0-7B94-6E94F28145A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029747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C6A7D-44E2-3867-DB60-DCBE1FBF097F}"/>
              </a:ext>
            </a:extLst>
          </p:cNvPr>
          <p:cNvSpPr>
            <a:spLocks noGrp="1"/>
          </p:cNvSpPr>
          <p:nvPr>
            <p:ph type="title"/>
          </p:nvPr>
        </p:nvSpPr>
        <p:spPr>
          <a:xfrm>
            <a:off x="259493" y="867037"/>
            <a:ext cx="5541234" cy="1049235"/>
          </a:xfrm>
        </p:spPr>
        <p:txBody>
          <a:bodyPr/>
          <a:lstStyle/>
          <a:p>
            <a:r>
              <a:rPr lang="en-US" dirty="0"/>
              <a:t>Data Resampling</a:t>
            </a:r>
          </a:p>
        </p:txBody>
      </p:sp>
      <p:sp>
        <p:nvSpPr>
          <p:cNvPr id="3" name="Content Placeholder 2">
            <a:extLst>
              <a:ext uri="{FF2B5EF4-FFF2-40B4-BE49-F238E27FC236}">
                <a16:creationId xmlns:a16="http://schemas.microsoft.com/office/drawing/2014/main" id="{F1CC5A9E-4376-4A0E-536D-885F0916D225}"/>
              </a:ext>
            </a:extLst>
          </p:cNvPr>
          <p:cNvSpPr>
            <a:spLocks noGrp="1"/>
          </p:cNvSpPr>
          <p:nvPr>
            <p:ph idx="1"/>
          </p:nvPr>
        </p:nvSpPr>
        <p:spPr>
          <a:xfrm>
            <a:off x="711982" y="2174306"/>
            <a:ext cx="9603275" cy="3816657"/>
          </a:xfrm>
        </p:spPr>
        <p:txBody>
          <a:bodyPr/>
          <a:lstStyle/>
          <a:p>
            <a:r>
              <a:rPr lang="en-US" dirty="0"/>
              <a:t>Another thing we can do is manipulate the data, to make it less imbalanced. </a:t>
            </a:r>
          </a:p>
          <a:p>
            <a:r>
              <a:rPr lang="en-US" dirty="0"/>
              <a:t>We change the training dataset to be less “true to life” but to be better at “training a model”. </a:t>
            </a:r>
          </a:p>
          <a:p>
            <a:pPr lvl="1"/>
            <a:r>
              <a:rPr lang="en-US" dirty="0"/>
              <a:t>Analogous to if you studied for a diploma exam by looking at test prep material rather than the class material. You aren’t studying the “real” stuff, but you are using something that will prepare you better for what you care about – test performance. Or test data performance. </a:t>
            </a:r>
          </a:p>
          <a:p>
            <a:r>
              <a:rPr lang="en-US" dirty="0"/>
              <a:t>There are two basic approaches to this:</a:t>
            </a:r>
          </a:p>
          <a:p>
            <a:pPr lvl="1"/>
            <a:r>
              <a:rPr lang="en-US" dirty="0" err="1"/>
              <a:t>Undersampling</a:t>
            </a:r>
            <a:r>
              <a:rPr lang="en-US" dirty="0"/>
              <a:t> – reducing the amount of the majority class. </a:t>
            </a:r>
          </a:p>
          <a:p>
            <a:pPr lvl="1"/>
            <a:r>
              <a:rPr lang="en-US" dirty="0"/>
              <a:t>Oversampling – increasing the amount of the minority class. </a:t>
            </a:r>
          </a:p>
        </p:txBody>
      </p:sp>
      <p:pic>
        <p:nvPicPr>
          <p:cNvPr id="9218" name="Picture 2" descr="The 5 Most Useful Techniques to Handle Imbalanced Datasets - KDnuggets">
            <a:extLst>
              <a:ext uri="{FF2B5EF4-FFF2-40B4-BE49-F238E27FC236}">
                <a16:creationId xmlns:a16="http://schemas.microsoft.com/office/drawing/2014/main" id="{39D9B9FB-D650-F70B-B48D-B5F6E153DE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1193" y="0"/>
            <a:ext cx="7400807" cy="21743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40448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32737-8BCD-10FC-5E32-1C3B9ED9009A}"/>
              </a:ext>
            </a:extLst>
          </p:cNvPr>
          <p:cNvSpPr>
            <a:spLocks noGrp="1"/>
          </p:cNvSpPr>
          <p:nvPr>
            <p:ph type="title"/>
          </p:nvPr>
        </p:nvSpPr>
        <p:spPr/>
        <p:txBody>
          <a:bodyPr/>
          <a:lstStyle/>
          <a:p>
            <a:r>
              <a:rPr lang="en-US" dirty="0" err="1"/>
              <a:t>Undersampling</a:t>
            </a:r>
            <a:endParaRPr lang="en-US" dirty="0"/>
          </a:p>
        </p:txBody>
      </p:sp>
      <p:sp>
        <p:nvSpPr>
          <p:cNvPr id="3" name="Content Placeholder 2">
            <a:extLst>
              <a:ext uri="{FF2B5EF4-FFF2-40B4-BE49-F238E27FC236}">
                <a16:creationId xmlns:a16="http://schemas.microsoft.com/office/drawing/2014/main" id="{358C615A-B9F5-F11D-3A8E-F4003B4C00EB}"/>
              </a:ext>
            </a:extLst>
          </p:cNvPr>
          <p:cNvSpPr>
            <a:spLocks noGrp="1"/>
          </p:cNvSpPr>
          <p:nvPr>
            <p:ph idx="1"/>
          </p:nvPr>
        </p:nvSpPr>
        <p:spPr>
          <a:xfrm>
            <a:off x="636105" y="2015732"/>
            <a:ext cx="6607872" cy="4037749"/>
          </a:xfrm>
        </p:spPr>
        <p:txBody>
          <a:bodyPr/>
          <a:lstStyle/>
          <a:p>
            <a:r>
              <a:rPr lang="en-US" dirty="0"/>
              <a:t>An </a:t>
            </a:r>
            <a:r>
              <a:rPr lang="en-US" dirty="0" err="1"/>
              <a:t>undersample</a:t>
            </a:r>
            <a:r>
              <a:rPr lang="en-US" dirty="0"/>
              <a:t> takes only some sample of the majority class, so there is more balance. </a:t>
            </a:r>
          </a:p>
          <a:p>
            <a:r>
              <a:rPr lang="en-US" dirty="0"/>
              <a:t>Most simple way is to just randomly select X records from the majority class. </a:t>
            </a:r>
          </a:p>
          <a:p>
            <a:r>
              <a:rPr lang="en-US" dirty="0"/>
              <a:t>Other algorithms use smarts to determine which to remove. </a:t>
            </a:r>
          </a:p>
          <a:p>
            <a:pPr lvl="1"/>
            <a:r>
              <a:rPr lang="en-US" dirty="0"/>
              <a:t>Tomek pairs, in the code example, removes some of the majority records that are “closest” to the decision boundary. </a:t>
            </a:r>
          </a:p>
        </p:txBody>
      </p:sp>
      <p:pic>
        <p:nvPicPr>
          <p:cNvPr id="6146" name="Picture 2" descr="2. Undersampling Techniques - Machine Learning Concepts">
            <a:extLst>
              <a:ext uri="{FF2B5EF4-FFF2-40B4-BE49-F238E27FC236}">
                <a16:creationId xmlns:a16="http://schemas.microsoft.com/office/drawing/2014/main" id="{50D89B9C-AB2B-C5C3-E671-61B03353CC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3977" y="3348381"/>
            <a:ext cx="4203700" cy="2705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02497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0171-238A-13E4-98A1-187F6A88F4B8}"/>
              </a:ext>
            </a:extLst>
          </p:cNvPr>
          <p:cNvSpPr>
            <a:spLocks noGrp="1"/>
          </p:cNvSpPr>
          <p:nvPr>
            <p:ph type="title"/>
          </p:nvPr>
        </p:nvSpPr>
        <p:spPr/>
        <p:txBody>
          <a:bodyPr/>
          <a:lstStyle/>
          <a:p>
            <a:r>
              <a:rPr lang="en-US" dirty="0"/>
              <a:t>Oversampling</a:t>
            </a:r>
          </a:p>
        </p:txBody>
      </p:sp>
      <p:sp>
        <p:nvSpPr>
          <p:cNvPr id="3" name="Content Placeholder 2">
            <a:extLst>
              <a:ext uri="{FF2B5EF4-FFF2-40B4-BE49-F238E27FC236}">
                <a16:creationId xmlns:a16="http://schemas.microsoft.com/office/drawing/2014/main" id="{FFD4B8BB-50AF-25D7-855C-7BD44EC712F6}"/>
              </a:ext>
            </a:extLst>
          </p:cNvPr>
          <p:cNvSpPr>
            <a:spLocks noGrp="1"/>
          </p:cNvSpPr>
          <p:nvPr>
            <p:ph idx="1"/>
          </p:nvPr>
        </p:nvSpPr>
        <p:spPr>
          <a:xfrm>
            <a:off x="4905632" y="2015732"/>
            <a:ext cx="7175156" cy="4037749"/>
          </a:xfrm>
        </p:spPr>
        <p:txBody>
          <a:bodyPr/>
          <a:lstStyle/>
          <a:p>
            <a:r>
              <a:rPr lang="en-US" dirty="0"/>
              <a:t>Oversampling is to reproduce the minority class records multiple times to improve the balance. </a:t>
            </a:r>
          </a:p>
          <a:p>
            <a:r>
              <a:rPr lang="en-US" dirty="0"/>
              <a:t>Most simple way is to just include the minority data multiple times. </a:t>
            </a:r>
          </a:p>
          <a:p>
            <a:pPr lvl="1"/>
            <a:r>
              <a:rPr lang="en-US" dirty="0"/>
              <a:t>i.e. random oversampling with replacement. </a:t>
            </a:r>
          </a:p>
          <a:p>
            <a:r>
              <a:rPr lang="en-US" dirty="0"/>
              <a:t>Smarter algorithms can generate “similar” data based on what is in the minority class. </a:t>
            </a:r>
          </a:p>
          <a:p>
            <a:pPr lvl="1"/>
            <a:r>
              <a:rPr lang="en-US" dirty="0"/>
              <a:t>SMOTE in the code example, creates interpolated (between) data records from the original. </a:t>
            </a:r>
          </a:p>
        </p:txBody>
      </p:sp>
      <p:pic>
        <p:nvPicPr>
          <p:cNvPr id="7170" name="Picture 2">
            <a:extLst>
              <a:ext uri="{FF2B5EF4-FFF2-40B4-BE49-F238E27FC236}">
                <a16:creationId xmlns:a16="http://schemas.microsoft.com/office/drawing/2014/main" id="{7292AB6E-4822-8074-FF5E-D6410D39E2C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564"/>
          <a:stretch/>
        </p:blipFill>
        <p:spPr bwMode="auto">
          <a:xfrm>
            <a:off x="111212" y="2127250"/>
            <a:ext cx="4572686" cy="260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67506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05E4C-1DB5-5C9D-E174-FD67D4F29494}"/>
              </a:ext>
            </a:extLst>
          </p:cNvPr>
          <p:cNvSpPr>
            <a:spLocks noGrp="1"/>
          </p:cNvSpPr>
          <p:nvPr>
            <p:ph type="title"/>
          </p:nvPr>
        </p:nvSpPr>
        <p:spPr/>
        <p:txBody>
          <a:bodyPr/>
          <a:lstStyle/>
          <a:p>
            <a:r>
              <a:rPr lang="en-US" dirty="0"/>
              <a:t>Imbalanced Learning</a:t>
            </a:r>
          </a:p>
        </p:txBody>
      </p:sp>
      <p:sp>
        <p:nvSpPr>
          <p:cNvPr id="3" name="Content Placeholder 2">
            <a:extLst>
              <a:ext uri="{FF2B5EF4-FFF2-40B4-BE49-F238E27FC236}">
                <a16:creationId xmlns:a16="http://schemas.microsoft.com/office/drawing/2014/main" id="{D8DBE32C-C3A7-499C-21FB-99EAE31801CF}"/>
              </a:ext>
            </a:extLst>
          </p:cNvPr>
          <p:cNvSpPr>
            <a:spLocks noGrp="1"/>
          </p:cNvSpPr>
          <p:nvPr>
            <p:ph idx="1"/>
          </p:nvPr>
        </p:nvSpPr>
        <p:spPr>
          <a:xfrm>
            <a:off x="1451579" y="2015732"/>
            <a:ext cx="9603275" cy="4037749"/>
          </a:xfrm>
        </p:spPr>
        <p:txBody>
          <a:bodyPr>
            <a:normAutofit lnSpcReduction="10000"/>
          </a:bodyPr>
          <a:lstStyle/>
          <a:p>
            <a:r>
              <a:rPr lang="en-US" dirty="0"/>
              <a:t>We have a package that can handle most of the imbalanced stuff for us – </a:t>
            </a:r>
            <a:r>
              <a:rPr lang="en-US" dirty="0" err="1"/>
              <a:t>imblearn</a:t>
            </a:r>
            <a:r>
              <a:rPr lang="en-US" dirty="0"/>
              <a:t>. </a:t>
            </a:r>
          </a:p>
          <a:p>
            <a:r>
              <a:rPr lang="en-US" dirty="0"/>
              <a:t>This package provides functions that can do the resampling, that are in the same format as the </a:t>
            </a:r>
            <a:r>
              <a:rPr lang="en-US" dirty="0" err="1"/>
              <a:t>sklearn</a:t>
            </a:r>
            <a:r>
              <a:rPr lang="en-US" dirty="0"/>
              <a:t> stuff:</a:t>
            </a:r>
          </a:p>
          <a:p>
            <a:pPr lvl="1"/>
            <a:r>
              <a:rPr lang="en-US" dirty="0"/>
              <a:t>Using them is easy, as they perform like things we are used to. </a:t>
            </a:r>
          </a:p>
          <a:p>
            <a:pPr lvl="1"/>
            <a:r>
              <a:rPr lang="en-US" dirty="0"/>
              <a:t>We can incorporate them into things like pipelines, to make it easy. </a:t>
            </a:r>
          </a:p>
          <a:p>
            <a:r>
              <a:rPr lang="en-US" dirty="0" err="1"/>
              <a:t>Imblearn</a:t>
            </a:r>
            <a:r>
              <a:rPr lang="en-US" dirty="0"/>
              <a:t> has lots of resampling algorithms that we can try. </a:t>
            </a:r>
          </a:p>
          <a:p>
            <a:pPr lvl="1"/>
            <a:r>
              <a:rPr lang="en-US" dirty="0"/>
              <a:t>Some are combined – </a:t>
            </a:r>
            <a:r>
              <a:rPr lang="en-US" dirty="0" err="1"/>
              <a:t>eg.</a:t>
            </a:r>
            <a:r>
              <a:rPr lang="en-US" dirty="0"/>
              <a:t> Oversample to generate new data, then under sample to “clean” it. </a:t>
            </a:r>
          </a:p>
          <a:p>
            <a:r>
              <a:rPr lang="en-US" dirty="0"/>
              <a:t>You likely don’t have </a:t>
            </a:r>
            <a:r>
              <a:rPr lang="en-US" dirty="0" err="1"/>
              <a:t>imblearn</a:t>
            </a:r>
            <a:r>
              <a:rPr lang="en-US" dirty="0"/>
              <a:t> installed. </a:t>
            </a:r>
          </a:p>
          <a:p>
            <a:pPr lvl="1"/>
            <a:r>
              <a:rPr lang="en-US" dirty="0"/>
              <a:t>Try running a code cell with “!pip install </a:t>
            </a:r>
            <a:r>
              <a:rPr lang="en-US" dirty="0" err="1"/>
              <a:t>imblearn</a:t>
            </a:r>
            <a:r>
              <a:rPr lang="en-US" dirty="0"/>
              <a:t>” and it will install it. (if you have pip)</a:t>
            </a:r>
          </a:p>
          <a:p>
            <a:pPr lvl="1"/>
            <a:r>
              <a:rPr lang="en-US" dirty="0"/>
              <a:t>“!</a:t>
            </a:r>
            <a:r>
              <a:rPr lang="en-US" dirty="0" err="1"/>
              <a:t>conda</a:t>
            </a:r>
            <a:r>
              <a:rPr lang="en-US" dirty="0"/>
              <a:t> install </a:t>
            </a:r>
            <a:r>
              <a:rPr lang="en-US" dirty="0" err="1"/>
              <a:t>imblearn</a:t>
            </a:r>
            <a:r>
              <a:rPr lang="en-US" dirty="0"/>
              <a:t>” (and “!</a:t>
            </a:r>
            <a:r>
              <a:rPr lang="en-US" dirty="0" err="1"/>
              <a:t>conda</a:t>
            </a:r>
            <a:r>
              <a:rPr lang="en-US" dirty="0"/>
              <a:t> install pip”) should do it if you don’t. </a:t>
            </a:r>
          </a:p>
        </p:txBody>
      </p:sp>
    </p:spTree>
    <p:extLst>
      <p:ext uri="{BB962C8B-B14F-4D97-AF65-F5344CB8AC3E}">
        <p14:creationId xmlns:p14="http://schemas.microsoft.com/office/powerpoint/2010/main" val="1571670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6B9F0-CB31-7A53-A355-A58B5633E7F1}"/>
              </a:ext>
            </a:extLst>
          </p:cNvPr>
          <p:cNvSpPr>
            <a:spLocks noGrp="1"/>
          </p:cNvSpPr>
          <p:nvPr>
            <p:ph type="title"/>
          </p:nvPr>
        </p:nvSpPr>
        <p:spPr/>
        <p:txBody>
          <a:bodyPr/>
          <a:lstStyle/>
          <a:p>
            <a:r>
              <a:rPr lang="en-US" dirty="0"/>
              <a:t>Process and Results</a:t>
            </a:r>
          </a:p>
        </p:txBody>
      </p:sp>
      <p:sp>
        <p:nvSpPr>
          <p:cNvPr id="3" name="Content Placeholder 2">
            <a:extLst>
              <a:ext uri="{FF2B5EF4-FFF2-40B4-BE49-F238E27FC236}">
                <a16:creationId xmlns:a16="http://schemas.microsoft.com/office/drawing/2014/main" id="{7D6C3903-DA53-EA1D-BEEA-2E47A44C0AA7}"/>
              </a:ext>
            </a:extLst>
          </p:cNvPr>
          <p:cNvSpPr>
            <a:spLocks noGrp="1"/>
          </p:cNvSpPr>
          <p:nvPr>
            <p:ph idx="1"/>
          </p:nvPr>
        </p:nvSpPr>
        <p:spPr>
          <a:xfrm>
            <a:off x="1451579" y="2015732"/>
            <a:ext cx="9603275" cy="4037749"/>
          </a:xfrm>
        </p:spPr>
        <p:txBody>
          <a:bodyPr/>
          <a:lstStyle/>
          <a:p>
            <a:r>
              <a:rPr lang="en-US" dirty="0"/>
              <a:t>Having a more balanced dataset will generally help build better models. </a:t>
            </a:r>
          </a:p>
          <a:p>
            <a:pPr lvl="1"/>
            <a:r>
              <a:rPr lang="en-US" dirty="0"/>
              <a:t>Effects are not very predictable in most cases, must try and see results. </a:t>
            </a:r>
          </a:p>
          <a:p>
            <a:r>
              <a:rPr lang="en-US" dirty="0"/>
              <a:t>When oversampling we are inventing new data, that can introduce error. </a:t>
            </a:r>
          </a:p>
          <a:p>
            <a:r>
              <a:rPr lang="en-US" dirty="0"/>
              <a:t>When </a:t>
            </a:r>
            <a:r>
              <a:rPr lang="en-US" dirty="0" err="1"/>
              <a:t>undersampling</a:t>
            </a:r>
            <a:r>
              <a:rPr lang="en-US" dirty="0"/>
              <a:t> data we are removing data, that can introduce error. </a:t>
            </a:r>
          </a:p>
          <a:p>
            <a:r>
              <a:rPr lang="en-US" dirty="0"/>
              <a:t>When dealing with imbalanced data, we can include this in our prep steps:</a:t>
            </a:r>
          </a:p>
          <a:p>
            <a:pPr lvl="1"/>
            <a:r>
              <a:rPr lang="en-US" dirty="0"/>
              <a:t>E.g. clean data, remove outliers, select features, encode categorical, resample data, rescale data, </a:t>
            </a:r>
            <a:r>
              <a:rPr lang="en-US" dirty="0" err="1"/>
              <a:t>etc</a:t>
            </a:r>
            <a:r>
              <a:rPr lang="en-US" dirty="0"/>
              <a:t>….</a:t>
            </a:r>
          </a:p>
          <a:p>
            <a:r>
              <a:rPr lang="en-US" dirty="0"/>
              <a:t>We are focusing on the end result here – we are going to see if changing the dataset gives us a better model. </a:t>
            </a:r>
          </a:p>
        </p:txBody>
      </p:sp>
    </p:spTree>
    <p:extLst>
      <p:ext uri="{BB962C8B-B14F-4D97-AF65-F5344CB8AC3E}">
        <p14:creationId xmlns:p14="http://schemas.microsoft.com/office/powerpoint/2010/main" val="2277136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68BAA-A40A-996B-313A-C9628CEDC011}"/>
              </a:ext>
            </a:extLst>
          </p:cNvPr>
          <p:cNvSpPr>
            <a:spLocks noGrp="1"/>
          </p:cNvSpPr>
          <p:nvPr>
            <p:ph type="title"/>
          </p:nvPr>
        </p:nvSpPr>
        <p:spPr/>
        <p:txBody>
          <a:bodyPr/>
          <a:lstStyle/>
          <a:p>
            <a:r>
              <a:rPr lang="en-US" dirty="0"/>
              <a:t>Classification</a:t>
            </a:r>
          </a:p>
        </p:txBody>
      </p:sp>
      <p:sp>
        <p:nvSpPr>
          <p:cNvPr id="3" name="Content Placeholder 2">
            <a:extLst>
              <a:ext uri="{FF2B5EF4-FFF2-40B4-BE49-F238E27FC236}">
                <a16:creationId xmlns:a16="http://schemas.microsoft.com/office/drawing/2014/main" id="{5D0ECB0D-CFCB-5880-5979-A6D2D3247EF8}"/>
              </a:ext>
            </a:extLst>
          </p:cNvPr>
          <p:cNvSpPr>
            <a:spLocks noGrp="1"/>
          </p:cNvSpPr>
          <p:nvPr>
            <p:ph idx="1"/>
          </p:nvPr>
        </p:nvSpPr>
        <p:spPr>
          <a:xfrm>
            <a:off x="1451579" y="2015732"/>
            <a:ext cx="9603275" cy="4037749"/>
          </a:xfrm>
        </p:spPr>
        <p:txBody>
          <a:bodyPr/>
          <a:lstStyle/>
          <a:p>
            <a:r>
              <a:rPr lang="en-US" dirty="0"/>
              <a:t>Classification is predicting if observations fall into one group or another. </a:t>
            </a:r>
          </a:p>
          <a:p>
            <a:pPr lvl="1"/>
            <a:r>
              <a:rPr lang="en-US" dirty="0"/>
              <a:t>For now, we’ll do only two groups – True/False. </a:t>
            </a:r>
          </a:p>
          <a:p>
            <a:pPr lvl="1"/>
            <a:r>
              <a:rPr lang="en-US" dirty="0"/>
              <a:t>E.g. will this person be a customer? Is this MRI cancer? Will this company go bankrupt? </a:t>
            </a:r>
          </a:p>
          <a:p>
            <a:r>
              <a:rPr lang="en-US" dirty="0"/>
              <a:t>Linear regression was possible to calculate directly – linear least squares. </a:t>
            </a:r>
          </a:p>
          <a:p>
            <a:r>
              <a:rPr lang="en-US" dirty="0"/>
              <a:t>Classification, using logistic regression, isn’t something where we can calculate the model from the data. </a:t>
            </a:r>
          </a:p>
          <a:p>
            <a:pPr lvl="1"/>
            <a:r>
              <a:rPr lang="en-US" dirty="0"/>
              <a:t>We need to use an iterative process to “train” the model. </a:t>
            </a:r>
          </a:p>
        </p:txBody>
      </p:sp>
    </p:spTree>
    <p:extLst>
      <p:ext uri="{BB962C8B-B14F-4D97-AF65-F5344CB8AC3E}">
        <p14:creationId xmlns:p14="http://schemas.microsoft.com/office/powerpoint/2010/main" val="1598190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4CDA6-AAA3-3C98-AF0F-2A2EF9D249B7}"/>
              </a:ext>
            </a:extLst>
          </p:cNvPr>
          <p:cNvSpPr>
            <a:spLocks noGrp="1"/>
          </p:cNvSpPr>
          <p:nvPr>
            <p:ph type="title"/>
          </p:nvPr>
        </p:nvSpPr>
        <p:spPr>
          <a:xfrm>
            <a:off x="1451579" y="804519"/>
            <a:ext cx="9603275" cy="1049235"/>
          </a:xfrm>
        </p:spPr>
        <p:txBody>
          <a:bodyPr>
            <a:normAutofit/>
          </a:bodyPr>
          <a:lstStyle/>
          <a:p>
            <a:r>
              <a:rPr lang="en-US" dirty="0"/>
              <a:t>Classification and Logistic Regression</a:t>
            </a:r>
          </a:p>
        </p:txBody>
      </p:sp>
      <p:pic>
        <p:nvPicPr>
          <p:cNvPr id="1026" name="Picture 2" descr="python - Plot Decision Boundary for Scikit Logistic Regression with 7  Features - Stack Overflow">
            <a:extLst>
              <a:ext uri="{FF2B5EF4-FFF2-40B4-BE49-F238E27FC236}">
                <a16:creationId xmlns:a16="http://schemas.microsoft.com/office/drawing/2014/main" id="{C45B17BE-F3AE-8C8F-A982-BF751397B31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67" t="7833" r="5981" b="3000"/>
          <a:stretch/>
        </p:blipFill>
        <p:spPr bwMode="auto">
          <a:xfrm>
            <a:off x="0" y="1835219"/>
            <a:ext cx="6048760" cy="457793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89DEBA9-5CC7-9626-5901-C68C7D099B46}"/>
              </a:ext>
            </a:extLst>
          </p:cNvPr>
          <p:cNvSpPr>
            <a:spLocks noGrp="1"/>
          </p:cNvSpPr>
          <p:nvPr>
            <p:ph idx="1"/>
          </p:nvPr>
        </p:nvSpPr>
        <p:spPr>
          <a:xfrm>
            <a:off x="6048760" y="1853755"/>
            <a:ext cx="6143239" cy="4299910"/>
          </a:xfrm>
        </p:spPr>
        <p:txBody>
          <a:bodyPr>
            <a:normAutofit/>
          </a:bodyPr>
          <a:lstStyle/>
          <a:p>
            <a:pPr>
              <a:lnSpc>
                <a:spcPct val="110000"/>
              </a:lnSpc>
            </a:pPr>
            <a:r>
              <a:rPr lang="en-US" sz="1800" dirty="0"/>
              <a:t>Logistic regression (and all classifiers) aim to split the data into two (or more) groups, called classes. </a:t>
            </a:r>
          </a:p>
          <a:p>
            <a:pPr lvl="1">
              <a:lnSpc>
                <a:spcPct val="110000"/>
              </a:lnSpc>
            </a:pPr>
            <a:r>
              <a:rPr lang="en-US" dirty="0"/>
              <a:t>E.g. customer/not-customer, True/False, 1/0</a:t>
            </a:r>
          </a:p>
          <a:p>
            <a:pPr>
              <a:lnSpc>
                <a:spcPct val="110000"/>
              </a:lnSpc>
            </a:pPr>
            <a:r>
              <a:rPr lang="en-US" sz="1800" dirty="0"/>
              <a:t>We can visualize this with a dataset with 2 features. </a:t>
            </a:r>
          </a:p>
          <a:p>
            <a:pPr lvl="1">
              <a:lnSpc>
                <a:spcPct val="110000"/>
              </a:lnSpc>
            </a:pPr>
            <a:r>
              <a:rPr lang="en-US" sz="1600" dirty="0"/>
              <a:t>E.g. Predict admission from two test scores. </a:t>
            </a:r>
          </a:p>
          <a:p>
            <a:pPr>
              <a:lnSpc>
                <a:spcPct val="110000"/>
              </a:lnSpc>
            </a:pPr>
            <a:r>
              <a:rPr lang="en-US" sz="1800" dirty="0"/>
              <a:t>The model here is the line, rather than being a best fit like a regression, it acts to separate class A from class B. </a:t>
            </a:r>
          </a:p>
          <a:p>
            <a:pPr>
              <a:lnSpc>
                <a:spcPct val="110000"/>
              </a:lnSpc>
            </a:pPr>
            <a:r>
              <a:rPr lang="en-US" sz="1800" dirty="0"/>
              <a:t>Logistic regression is a linear model, so we can only make a line to classify the data. </a:t>
            </a:r>
          </a:p>
          <a:p>
            <a:pPr>
              <a:lnSpc>
                <a:spcPct val="110000"/>
              </a:lnSpc>
            </a:pPr>
            <a:r>
              <a:rPr lang="en-US" sz="1800" dirty="0"/>
              <a:t>The line is our decision boundary. </a:t>
            </a:r>
          </a:p>
        </p:txBody>
      </p:sp>
    </p:spTree>
    <p:extLst>
      <p:ext uri="{BB962C8B-B14F-4D97-AF65-F5344CB8AC3E}">
        <p14:creationId xmlns:p14="http://schemas.microsoft.com/office/powerpoint/2010/main" val="3501504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BC614-D870-2967-C74A-35E0BCA6D3C4}"/>
              </a:ext>
            </a:extLst>
          </p:cNvPr>
          <p:cNvSpPr>
            <a:spLocks noGrp="1"/>
          </p:cNvSpPr>
          <p:nvPr>
            <p:ph type="title"/>
          </p:nvPr>
        </p:nvSpPr>
        <p:spPr/>
        <p:txBody>
          <a:bodyPr/>
          <a:lstStyle/>
          <a:p>
            <a:r>
              <a:rPr lang="en-US" dirty="0"/>
              <a:t>Finding the Line – Descend that Gradient</a:t>
            </a:r>
          </a:p>
        </p:txBody>
      </p:sp>
      <p:sp>
        <p:nvSpPr>
          <p:cNvPr id="3" name="Content Placeholder 2">
            <a:extLst>
              <a:ext uri="{FF2B5EF4-FFF2-40B4-BE49-F238E27FC236}">
                <a16:creationId xmlns:a16="http://schemas.microsoft.com/office/drawing/2014/main" id="{A57F082C-AF31-038A-762B-5B88F01B87F4}"/>
              </a:ext>
            </a:extLst>
          </p:cNvPr>
          <p:cNvSpPr>
            <a:spLocks noGrp="1"/>
          </p:cNvSpPr>
          <p:nvPr>
            <p:ph idx="1"/>
          </p:nvPr>
        </p:nvSpPr>
        <p:spPr>
          <a:xfrm>
            <a:off x="357809" y="1853754"/>
            <a:ext cx="11718234" cy="4199727"/>
          </a:xfrm>
        </p:spPr>
        <p:txBody>
          <a:bodyPr>
            <a:normAutofit fontScale="92500"/>
          </a:bodyPr>
          <a:lstStyle/>
          <a:p>
            <a:r>
              <a:rPr lang="en-US" dirty="0"/>
              <a:t>In linear regression the “least squares” calculates m and b directly. </a:t>
            </a:r>
          </a:p>
          <a:p>
            <a:r>
              <a:rPr lang="en-US" dirty="0"/>
              <a:t>Our line (the model) that divides the two classes was generated by the gradient descent process we mentioned:</a:t>
            </a:r>
          </a:p>
          <a:p>
            <a:pPr lvl="1"/>
            <a:r>
              <a:rPr lang="en-US" dirty="0"/>
              <a:t>Make a prediction for the model’s values (2 slopes and intercept in this one). </a:t>
            </a:r>
          </a:p>
          <a:p>
            <a:pPr lvl="1"/>
            <a:r>
              <a:rPr lang="en-US" dirty="0"/>
              <a:t>Check the error with those values. </a:t>
            </a:r>
          </a:p>
          <a:p>
            <a:pPr lvl="1"/>
            <a:r>
              <a:rPr lang="en-US" dirty="0"/>
              <a:t>Use some calculus to attribute the errors to the original terms (y = m1*x1 + m2*x2 +…)</a:t>
            </a:r>
          </a:p>
          <a:p>
            <a:pPr lvl="1"/>
            <a:r>
              <a:rPr lang="en-US" dirty="0"/>
              <a:t>Adjust each term to get a bit less error. </a:t>
            </a:r>
          </a:p>
          <a:p>
            <a:pPr lvl="1"/>
            <a:r>
              <a:rPr lang="en-US" dirty="0"/>
              <a:t>When the error hits the lowest point, whatever the slope and intercept is at that point is the values we need for the model. Y = m1*x1 + m2*x2 + b</a:t>
            </a:r>
          </a:p>
          <a:p>
            <a:pPr lvl="1"/>
            <a:r>
              <a:rPr lang="en-US" dirty="0"/>
              <a:t>Just like linear regression, these values are all we need for a model (with more math).</a:t>
            </a:r>
          </a:p>
          <a:p>
            <a:r>
              <a:rPr lang="en-US" dirty="0"/>
              <a:t>Note: the error here is not accuracy of predictions, it is the distance between prediction percentage and reality. </a:t>
            </a:r>
          </a:p>
        </p:txBody>
      </p:sp>
    </p:spTree>
    <p:extLst>
      <p:ext uri="{BB962C8B-B14F-4D97-AF65-F5344CB8AC3E}">
        <p14:creationId xmlns:p14="http://schemas.microsoft.com/office/powerpoint/2010/main" val="3583844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92675-D6F1-76BB-04DB-3A3541393EAD}"/>
              </a:ext>
            </a:extLst>
          </p:cNvPr>
          <p:cNvSpPr>
            <a:spLocks noGrp="1"/>
          </p:cNvSpPr>
          <p:nvPr>
            <p:ph type="title"/>
          </p:nvPr>
        </p:nvSpPr>
        <p:spPr/>
        <p:txBody>
          <a:bodyPr/>
          <a:lstStyle/>
          <a:p>
            <a:r>
              <a:rPr lang="en-US" dirty="0"/>
              <a:t>Training Process</a:t>
            </a:r>
          </a:p>
        </p:txBody>
      </p:sp>
      <p:sp>
        <p:nvSpPr>
          <p:cNvPr id="3" name="Content Placeholder 2">
            <a:extLst>
              <a:ext uri="{FF2B5EF4-FFF2-40B4-BE49-F238E27FC236}">
                <a16:creationId xmlns:a16="http://schemas.microsoft.com/office/drawing/2014/main" id="{D48D0583-DA50-2410-80E9-F2B64CE86349}"/>
              </a:ext>
            </a:extLst>
          </p:cNvPr>
          <p:cNvSpPr>
            <a:spLocks noGrp="1"/>
          </p:cNvSpPr>
          <p:nvPr>
            <p:ph idx="1"/>
          </p:nvPr>
        </p:nvSpPr>
        <p:spPr>
          <a:xfrm>
            <a:off x="1451579" y="1853754"/>
            <a:ext cx="9603275" cy="4278689"/>
          </a:xfrm>
        </p:spPr>
        <p:txBody>
          <a:bodyPr/>
          <a:lstStyle/>
          <a:p>
            <a:r>
              <a:rPr lang="en-US" dirty="0"/>
              <a:t>This inability to calculate an answer directly is common to most ML algorithms. </a:t>
            </a:r>
          </a:p>
          <a:p>
            <a:r>
              <a:rPr lang="en-US" dirty="0"/>
              <a:t>We instead need to let a model “train” or learn the answer bit by bit. </a:t>
            </a:r>
          </a:p>
          <a:p>
            <a:pPr lvl="1"/>
            <a:r>
              <a:rPr lang="en-US" dirty="0"/>
              <a:t>This is what happens during the “fit()” call. </a:t>
            </a:r>
          </a:p>
          <a:p>
            <a:r>
              <a:rPr lang="en-US" dirty="0"/>
              <a:t>The model is initialized as something that works, but poorly. </a:t>
            </a:r>
          </a:p>
          <a:p>
            <a:r>
              <a:rPr lang="en-US" dirty="0"/>
              <a:t>Each round the accuracy is improved a bit. </a:t>
            </a:r>
          </a:p>
          <a:p>
            <a:r>
              <a:rPr lang="en-US" dirty="0"/>
              <a:t>Eventually we have the best version we can get (or hit a limit). </a:t>
            </a:r>
          </a:p>
        </p:txBody>
      </p:sp>
    </p:spTree>
    <p:extLst>
      <p:ext uri="{BB962C8B-B14F-4D97-AF65-F5344CB8AC3E}">
        <p14:creationId xmlns:p14="http://schemas.microsoft.com/office/powerpoint/2010/main" val="337644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Felipe Sulser – Data Scientist at UBS">
            <a:extLst>
              <a:ext uri="{FF2B5EF4-FFF2-40B4-BE49-F238E27FC236}">
                <a16:creationId xmlns:a16="http://schemas.microsoft.com/office/drawing/2014/main" id="{EAB0B961-2A58-847C-48D2-83687A8503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6000" y="1524000"/>
            <a:ext cx="5080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7863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machine learning - What's the difference between logistic regression and  perceptron? - Cross Validated">
            <a:extLst>
              <a:ext uri="{FF2B5EF4-FFF2-40B4-BE49-F238E27FC236}">
                <a16:creationId xmlns:a16="http://schemas.microsoft.com/office/drawing/2014/main" id="{01505B13-3501-A3CE-3297-E7E3AEF805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2794" y="38162"/>
            <a:ext cx="7426411" cy="6819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4364711"/>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{2C098A6B-0D6A-6740-AB07-6AAE29A34FE3}tf10001119</Template>
  <TotalTime>4876</TotalTime>
  <Words>2441</Words>
  <Application>Microsoft Macintosh PowerPoint</Application>
  <PresentationFormat>Widescreen</PresentationFormat>
  <Paragraphs>183</Paragraphs>
  <Slides>34</Slides>
  <Notes>0</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34</vt:i4>
      </vt:variant>
    </vt:vector>
  </HeadingPairs>
  <TitlesOfParts>
    <vt:vector size="37" baseType="lpstr">
      <vt:lpstr>Arial</vt:lpstr>
      <vt:lpstr>Gill Sans MT</vt:lpstr>
      <vt:lpstr>Gallery</vt:lpstr>
      <vt:lpstr>Housekeeping:</vt:lpstr>
      <vt:lpstr>Housekeeping</vt:lpstr>
      <vt:lpstr>Classification and Imbalanced Data</vt:lpstr>
      <vt:lpstr>Classification</vt:lpstr>
      <vt:lpstr>Classification and Logistic Regression</vt:lpstr>
      <vt:lpstr>Finding the Line – Descend that Gradient</vt:lpstr>
      <vt:lpstr>Training Process</vt:lpstr>
      <vt:lpstr>PowerPoint Presentation</vt:lpstr>
      <vt:lpstr>PowerPoint Presentation</vt:lpstr>
      <vt:lpstr>Animation with Linear Regression</vt:lpstr>
      <vt:lpstr>Cost/Loss</vt:lpstr>
      <vt:lpstr>Cost Functions</vt:lpstr>
      <vt:lpstr>More on Costs</vt:lpstr>
      <vt:lpstr>Gradient Descent</vt:lpstr>
      <vt:lpstr>Gradient Descent in Practice</vt:lpstr>
      <vt:lpstr>PowerPoint Presentation</vt:lpstr>
      <vt:lpstr>PowerPoint Presentation</vt:lpstr>
      <vt:lpstr>PowerPoint Presentation</vt:lpstr>
      <vt:lpstr>Ignore Calcs if Gibberish</vt:lpstr>
      <vt:lpstr>PowerPoint Presentation</vt:lpstr>
      <vt:lpstr>PowerPoint Presentation</vt:lpstr>
      <vt:lpstr>PowerPoint Presentation</vt:lpstr>
      <vt:lpstr>Gradient Descent Results</vt:lpstr>
      <vt:lpstr>Errors</vt:lpstr>
      <vt:lpstr>Model Accuracy</vt:lpstr>
      <vt:lpstr>Confusion Matrix</vt:lpstr>
      <vt:lpstr>Derived Accuracies</vt:lpstr>
      <vt:lpstr>PowerPoint Presentation</vt:lpstr>
      <vt:lpstr>Imbalanced Data</vt:lpstr>
      <vt:lpstr>Data Resampling</vt:lpstr>
      <vt:lpstr>Undersampling</vt:lpstr>
      <vt:lpstr>Oversampling</vt:lpstr>
      <vt:lpstr>Imbalanced Learning</vt:lpstr>
      <vt:lpstr>Process and 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Akeem Semper</dc:creator>
  <cp:lastModifiedBy>Akeem Semper</cp:lastModifiedBy>
  <cp:revision>30</cp:revision>
  <dcterms:created xsi:type="dcterms:W3CDTF">2022-11-23T18:32:25Z</dcterms:created>
  <dcterms:modified xsi:type="dcterms:W3CDTF">2024-01-25T21:48:26Z</dcterms:modified>
</cp:coreProperties>
</file>

<file path=docProps/thumbnail.jpeg>
</file>